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FF28523-6EB1-4C03-A001-1D59BDE081B0}" type="datetimeFigureOut">
              <a:rPr lang="en-US" smtClean="0"/>
              <a:t>8/17/2015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B62B18B-CAA4-4DAD-875F-BA7932306F79}"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F28523-6EB1-4C03-A001-1D59BDE081B0}" type="datetimeFigureOut">
              <a:rPr lang="en-US" smtClean="0"/>
              <a:t>8/17/2015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62B18B-CAA4-4DAD-875F-BA7932306F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F28523-6EB1-4C03-A001-1D59BDE081B0}" type="datetimeFigureOut">
              <a:rPr lang="en-US" smtClean="0"/>
              <a:t>8/17/2015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62B18B-CAA4-4DAD-875F-BA7932306F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F28523-6EB1-4C03-A001-1D59BDE081B0}" type="datetimeFigureOut">
              <a:rPr lang="en-US" smtClean="0"/>
              <a:t>8/17/2015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62B18B-CAA4-4DAD-875F-BA7932306F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FF28523-6EB1-4C03-A001-1D59BDE081B0}" type="datetimeFigureOut">
              <a:rPr lang="en-US" smtClean="0"/>
              <a:t>8/17/2015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62B18B-CAA4-4DAD-875F-BA7932306F79}"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F28523-6EB1-4C03-A001-1D59BDE081B0}" type="datetimeFigureOut">
              <a:rPr lang="en-US" smtClean="0"/>
              <a:t>8/17/2015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B62B18B-CAA4-4DAD-875F-BA7932306F7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FF28523-6EB1-4C03-A001-1D59BDE081B0}" type="datetimeFigureOut">
              <a:rPr lang="en-US" smtClean="0"/>
              <a:t>8/17/2015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B62B18B-CAA4-4DAD-875F-BA7932306F7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FF28523-6EB1-4C03-A001-1D59BDE081B0}" type="datetimeFigureOut">
              <a:rPr lang="en-US" smtClean="0"/>
              <a:t>8/17/2015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B62B18B-CAA4-4DAD-875F-BA7932306F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FF28523-6EB1-4C03-A001-1D59BDE081B0}" type="datetimeFigureOut">
              <a:rPr lang="en-US" smtClean="0"/>
              <a:t>8/17/2015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B62B18B-CAA4-4DAD-875F-BA7932306F79}"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F28523-6EB1-4C03-A001-1D59BDE081B0}" type="datetimeFigureOut">
              <a:rPr lang="en-US" smtClean="0"/>
              <a:t>8/17/2015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B62B18B-CAA4-4DAD-875F-BA7932306F7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FF28523-6EB1-4C03-A001-1D59BDE081B0}" type="datetimeFigureOut">
              <a:rPr lang="en-US" smtClean="0"/>
              <a:t>8/17/2015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B62B18B-CAA4-4DAD-875F-BA7932306F79}"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FF28523-6EB1-4C03-A001-1D59BDE081B0}" type="datetimeFigureOut">
              <a:rPr lang="en-US" smtClean="0"/>
              <a:t>8/17/2015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B62B18B-CAA4-4DAD-875F-BA7932306F79}"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boreilly@aacc.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600200"/>
            <a:ext cx="7406640" cy="1472184"/>
          </a:xfrm>
        </p:spPr>
        <p:txBody>
          <a:bodyPr/>
          <a:lstStyle/>
          <a:p>
            <a:r>
              <a:rPr lang="en-US" dirty="0" smtClean="0"/>
              <a:t>Math FIRS</a:t>
            </a:r>
            <a:r>
              <a:rPr lang="en-US" baseline="50000" dirty="0" smtClean="0"/>
              <a:t>3</a:t>
            </a:r>
            <a:r>
              <a:rPr lang="en-US" dirty="0" smtClean="0"/>
              <a:t>T Gathering </a:t>
            </a:r>
            <a:endParaRPr lang="en-US" dirty="0"/>
          </a:p>
        </p:txBody>
      </p:sp>
      <p:sp>
        <p:nvSpPr>
          <p:cNvPr id="3" name="Subtitle 2"/>
          <p:cNvSpPr>
            <a:spLocks noGrp="1"/>
          </p:cNvSpPr>
          <p:nvPr>
            <p:ph type="subTitle" idx="1"/>
          </p:nvPr>
        </p:nvSpPr>
        <p:spPr>
          <a:xfrm>
            <a:off x="1371600" y="3733800"/>
            <a:ext cx="7406640" cy="1752600"/>
          </a:xfrm>
        </p:spPr>
        <p:txBody>
          <a:bodyPr/>
          <a:lstStyle/>
          <a:p>
            <a:pPr algn="r"/>
            <a:r>
              <a:rPr lang="en-US" dirty="0" smtClean="0"/>
              <a:t>Fall 2015</a:t>
            </a:r>
            <a:endParaRPr lang="en-US" dirty="0"/>
          </a:p>
        </p:txBody>
      </p:sp>
    </p:spTree>
    <p:extLst>
      <p:ext uri="{BB962C8B-B14F-4D97-AF65-F5344CB8AC3E}">
        <p14:creationId xmlns:p14="http://schemas.microsoft.com/office/powerpoint/2010/main" val="234773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792162"/>
          </a:xfrm>
        </p:spPr>
        <p:txBody>
          <a:bodyPr/>
          <a:lstStyle/>
          <a:p>
            <a:pPr algn="ctr"/>
            <a:r>
              <a:rPr lang="en-US" dirty="0" smtClean="0"/>
              <a:t>Developmental Math Pathways</a:t>
            </a:r>
            <a:endParaRPr lang="en-US" dirty="0"/>
          </a:p>
        </p:txBody>
      </p:sp>
      <p:sp>
        <p:nvSpPr>
          <p:cNvPr id="3" name="Content Placeholder 2"/>
          <p:cNvSpPr>
            <a:spLocks noGrp="1"/>
          </p:cNvSpPr>
          <p:nvPr>
            <p:ph idx="1"/>
          </p:nvPr>
        </p:nvSpPr>
        <p:spPr>
          <a:xfrm>
            <a:off x="990600" y="990600"/>
            <a:ext cx="8153400" cy="5867400"/>
          </a:xfrm>
        </p:spPr>
        <p:txBody>
          <a:bodyPr>
            <a:normAutofit/>
          </a:bodyPr>
          <a:lstStyle/>
          <a:p>
            <a:pPr marL="0" indent="0">
              <a:buNone/>
            </a:pPr>
            <a:r>
              <a:rPr lang="en-US" b="1" dirty="0"/>
              <a:t>Option #1</a:t>
            </a:r>
          </a:p>
          <a:p>
            <a:pPr marL="0" indent="0">
              <a:buNone/>
            </a:pPr>
            <a:r>
              <a:rPr lang="en-US" sz="2400" dirty="0"/>
              <a:t>MAT 010 </a:t>
            </a:r>
            <a:r>
              <a:rPr lang="en-US" sz="2400" dirty="0">
                <a:sym typeface="Wingdings" panose="05000000000000000000" pitchFamily="2" charset="2"/>
              </a:rPr>
              <a:t> MAT 011  MAT 012  Credit Math </a:t>
            </a:r>
          </a:p>
          <a:p>
            <a:pPr marL="0" indent="0">
              <a:buNone/>
            </a:pPr>
            <a:r>
              <a:rPr lang="en-US" sz="1800" dirty="0">
                <a:sym typeface="Wingdings" panose="05000000000000000000" pitchFamily="2" charset="2"/>
              </a:rPr>
              <a:t>	</a:t>
            </a:r>
            <a:r>
              <a:rPr lang="en-US" sz="1800" dirty="0" smtClean="0">
                <a:sym typeface="Wingdings" panose="05000000000000000000" pitchFamily="2" charset="2"/>
              </a:rPr>
              <a:t>				 (</a:t>
            </a:r>
            <a:r>
              <a:rPr lang="en-US" sz="1800" dirty="0">
                <a:sym typeface="Wingdings" panose="05000000000000000000" pitchFamily="2" charset="2"/>
              </a:rPr>
              <a:t>preferably MAT 141/MAT 151)</a:t>
            </a:r>
          </a:p>
          <a:p>
            <a:pPr marL="0" indent="0">
              <a:buNone/>
            </a:pPr>
            <a:endParaRPr lang="en-US" dirty="0">
              <a:sym typeface="Wingdings" panose="05000000000000000000" pitchFamily="2" charset="2"/>
            </a:endParaRPr>
          </a:p>
          <a:p>
            <a:pPr marL="0" indent="0">
              <a:buNone/>
            </a:pPr>
            <a:r>
              <a:rPr lang="en-US" b="1" dirty="0">
                <a:sym typeface="Wingdings" panose="05000000000000000000" pitchFamily="2" charset="2"/>
              </a:rPr>
              <a:t>Option #2 </a:t>
            </a:r>
            <a:r>
              <a:rPr lang="en-US" sz="2400" dirty="0">
                <a:sym typeface="Wingdings" panose="05000000000000000000" pitchFamily="2" charset="2"/>
              </a:rPr>
              <a:t>(eligible students only)</a:t>
            </a:r>
          </a:p>
          <a:p>
            <a:pPr marL="0" indent="0">
              <a:buNone/>
            </a:pPr>
            <a:r>
              <a:rPr lang="en-US" sz="2400" dirty="0">
                <a:sym typeface="Wingdings" panose="05000000000000000000" pitchFamily="2" charset="2"/>
              </a:rPr>
              <a:t>MAT 010  MAT 011  MAT 013A/MAT 141 </a:t>
            </a:r>
          </a:p>
          <a:p>
            <a:pPr marL="0" indent="0">
              <a:buNone/>
            </a:pPr>
            <a:r>
              <a:rPr lang="en-US" sz="1900" dirty="0" smtClean="0">
                <a:sym typeface="Wingdings" panose="05000000000000000000" pitchFamily="2" charset="2"/>
              </a:rPr>
              <a:t>			       Accelerated </a:t>
            </a:r>
            <a:r>
              <a:rPr lang="en-US" sz="1900" dirty="0">
                <a:sym typeface="Wingdings" panose="05000000000000000000" pitchFamily="2" charset="2"/>
              </a:rPr>
              <a:t>Int. Algebra paired with MAT 141</a:t>
            </a:r>
          </a:p>
          <a:p>
            <a:pPr marL="0" indent="0">
              <a:buNone/>
            </a:pPr>
            <a:endParaRPr lang="en-US" dirty="0">
              <a:sym typeface="Wingdings" panose="05000000000000000000" pitchFamily="2" charset="2"/>
            </a:endParaRPr>
          </a:p>
          <a:p>
            <a:pPr marL="0" indent="0">
              <a:buNone/>
            </a:pPr>
            <a:r>
              <a:rPr lang="en-US" b="1" dirty="0">
                <a:sym typeface="Wingdings" panose="05000000000000000000" pitchFamily="2" charset="2"/>
              </a:rPr>
              <a:t>Option #3</a:t>
            </a:r>
          </a:p>
          <a:p>
            <a:pPr marL="0" indent="0">
              <a:buNone/>
            </a:pPr>
            <a:r>
              <a:rPr lang="en-US" sz="2200" dirty="0">
                <a:sym typeface="Wingdings" panose="05000000000000000000" pitchFamily="2" charset="2"/>
              </a:rPr>
              <a:t>MAT 010  MAT 011  MAT 013B  MAT 100/133/135/221/222</a:t>
            </a:r>
          </a:p>
          <a:p>
            <a:pPr marL="0" indent="0">
              <a:buNone/>
            </a:pPr>
            <a:r>
              <a:rPr lang="en-US" sz="1900" dirty="0" smtClean="0">
                <a:sym typeface="Wingdings" panose="05000000000000000000" pitchFamily="2" charset="2"/>
              </a:rPr>
              <a:t>			   Acc</a:t>
            </a:r>
            <a:r>
              <a:rPr lang="en-US" sz="1900" dirty="0">
                <a:sym typeface="Wingdings" panose="05000000000000000000" pitchFamily="2" charset="2"/>
              </a:rPr>
              <a:t>. Int. Algebra      Non-STEM Credit Math	</a:t>
            </a:r>
            <a:endParaRPr lang="en-US" sz="1900" dirty="0"/>
          </a:p>
        </p:txBody>
      </p:sp>
    </p:spTree>
    <p:extLst>
      <p:ext uri="{BB962C8B-B14F-4D97-AF65-F5344CB8AC3E}">
        <p14:creationId xmlns:p14="http://schemas.microsoft.com/office/powerpoint/2010/main" val="418995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709"/>
            <a:ext cx="7498080" cy="715962"/>
          </a:xfrm>
        </p:spPr>
        <p:txBody>
          <a:bodyPr>
            <a:normAutofit fontScale="90000"/>
          </a:bodyPr>
          <a:lstStyle/>
          <a:p>
            <a:pPr algn="ctr"/>
            <a:r>
              <a:rPr lang="en-US" dirty="0" smtClean="0"/>
              <a:t>Highlights of MAT 012</a:t>
            </a:r>
            <a:endParaRPr lang="en-US" dirty="0"/>
          </a:p>
        </p:txBody>
      </p:sp>
      <p:sp>
        <p:nvSpPr>
          <p:cNvPr id="3" name="Content Placeholder 2"/>
          <p:cNvSpPr>
            <a:spLocks noGrp="1"/>
          </p:cNvSpPr>
          <p:nvPr>
            <p:ph idx="1"/>
          </p:nvPr>
        </p:nvSpPr>
        <p:spPr>
          <a:xfrm>
            <a:off x="1066800" y="838200"/>
            <a:ext cx="7866888" cy="5867400"/>
          </a:xfrm>
        </p:spPr>
        <p:txBody>
          <a:bodyPr>
            <a:normAutofit fontScale="55000" lnSpcReduction="20000"/>
          </a:bodyPr>
          <a:lstStyle/>
          <a:p>
            <a:r>
              <a:rPr lang="en-US" dirty="0" smtClean="0"/>
              <a:t>4 credit course designed for students progressing to MAT 141 or MAT 151</a:t>
            </a:r>
          </a:p>
          <a:p>
            <a:r>
              <a:rPr lang="en-US" dirty="0" smtClean="0"/>
              <a:t>Course has become more rigorous in all course formats (lecture, hybrid, online, and Math FIRS</a:t>
            </a:r>
            <a:r>
              <a:rPr lang="en-US" baseline="30000" dirty="0" smtClean="0"/>
              <a:t>3</a:t>
            </a:r>
            <a:r>
              <a:rPr lang="en-US" dirty="0" smtClean="0"/>
              <a:t>T)</a:t>
            </a:r>
          </a:p>
          <a:p>
            <a:pPr marL="82296" indent="0">
              <a:buNone/>
            </a:pPr>
            <a:endParaRPr lang="en-US" dirty="0" smtClean="0"/>
          </a:p>
          <a:p>
            <a:pPr marL="82296" indent="0">
              <a:buNone/>
            </a:pPr>
            <a:r>
              <a:rPr lang="en-US" u="sng" dirty="0" smtClean="0"/>
              <a:t>Which Students Should Take 012?</a:t>
            </a:r>
          </a:p>
          <a:p>
            <a:r>
              <a:rPr lang="en-US" dirty="0" smtClean="0"/>
              <a:t>Students in a program of study that require MAT 141 or higher-level calculus track course</a:t>
            </a:r>
          </a:p>
          <a:p>
            <a:pPr marL="82296" indent="0" algn="ctr">
              <a:buNone/>
            </a:pPr>
            <a:r>
              <a:rPr lang="en-US" b="1" dirty="0" smtClean="0"/>
              <a:t>AND</a:t>
            </a:r>
          </a:p>
          <a:p>
            <a:r>
              <a:rPr lang="en-US" dirty="0" smtClean="0"/>
              <a:t>Students who received at least a C in MAT 011 or received an Intermediate Algebra placement on the Mathematics Placement Test</a:t>
            </a:r>
          </a:p>
          <a:p>
            <a:pPr marL="82296" indent="0">
              <a:buNone/>
            </a:pPr>
            <a:endParaRPr lang="en-US" dirty="0" smtClean="0"/>
          </a:p>
          <a:p>
            <a:pPr marL="82296" indent="0">
              <a:buNone/>
            </a:pPr>
            <a:r>
              <a:rPr lang="en-US" u="sng" dirty="0" smtClean="0"/>
              <a:t>Which Students Should Not Take 012?</a:t>
            </a:r>
          </a:p>
          <a:p>
            <a:r>
              <a:rPr lang="en-US" dirty="0" smtClean="0"/>
              <a:t>Students in a program of study that </a:t>
            </a:r>
            <a:r>
              <a:rPr lang="en-US" u="sng" dirty="0" smtClean="0"/>
              <a:t>does not </a:t>
            </a:r>
            <a:r>
              <a:rPr lang="en-US" dirty="0" smtClean="0"/>
              <a:t>require MAT 141 or higher-level calculus track course</a:t>
            </a:r>
          </a:p>
          <a:p>
            <a:r>
              <a:rPr lang="en-US" dirty="0" smtClean="0"/>
              <a:t>Students who have been unsuccessful in MAT 012 previously (it is suggested that these students speak with an advisor about their program of study)</a:t>
            </a:r>
          </a:p>
          <a:p>
            <a:pPr marL="82296" indent="0">
              <a:buNone/>
            </a:pPr>
            <a:endParaRPr lang="en-US" u="sng" dirty="0" smtClean="0"/>
          </a:p>
          <a:p>
            <a:pPr marL="82296" indent="0">
              <a:buNone/>
            </a:pPr>
            <a:r>
              <a:rPr lang="en-US" u="sng" dirty="0" smtClean="0"/>
              <a:t>NOTE</a:t>
            </a:r>
            <a:r>
              <a:rPr lang="en-US" dirty="0" smtClean="0"/>
              <a:t>: MAT 012 can still be used to meet the pre-requisite requirements for all of our credit level courses. Thus, if you have a student in your 012 class who does not need MAT 141 or higher course,  he can still enroll in any credit level course once MAT 012 has been successfully completed. </a:t>
            </a:r>
          </a:p>
          <a:p>
            <a:endParaRPr lang="en-US" dirty="0"/>
          </a:p>
        </p:txBody>
      </p:sp>
    </p:spTree>
    <p:extLst>
      <p:ext uri="{BB962C8B-B14F-4D97-AF65-F5344CB8AC3E}">
        <p14:creationId xmlns:p14="http://schemas.microsoft.com/office/powerpoint/2010/main" val="4174342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709"/>
            <a:ext cx="7498080" cy="715962"/>
          </a:xfrm>
        </p:spPr>
        <p:txBody>
          <a:bodyPr>
            <a:normAutofit fontScale="90000"/>
          </a:bodyPr>
          <a:lstStyle/>
          <a:p>
            <a:pPr algn="ctr"/>
            <a:r>
              <a:rPr lang="en-US" dirty="0" smtClean="0"/>
              <a:t>Highlights of MAT 013A</a:t>
            </a:r>
            <a:endParaRPr lang="en-US" dirty="0"/>
          </a:p>
        </p:txBody>
      </p:sp>
      <p:sp>
        <p:nvSpPr>
          <p:cNvPr id="3" name="Content Placeholder 2"/>
          <p:cNvSpPr>
            <a:spLocks noGrp="1"/>
          </p:cNvSpPr>
          <p:nvPr>
            <p:ph idx="1"/>
          </p:nvPr>
        </p:nvSpPr>
        <p:spPr>
          <a:xfrm>
            <a:off x="838200" y="685800"/>
            <a:ext cx="8305800" cy="6172200"/>
          </a:xfrm>
        </p:spPr>
        <p:txBody>
          <a:bodyPr>
            <a:normAutofit fontScale="62500" lnSpcReduction="20000"/>
          </a:bodyPr>
          <a:lstStyle/>
          <a:p>
            <a:pPr marL="82296" indent="0">
              <a:buNone/>
            </a:pPr>
            <a:r>
              <a:rPr lang="en-US" dirty="0" smtClean="0"/>
              <a:t>2 credit, 5-week lecture course (flipped classroom model) paired with a 10-week MAT 141 lecture course. </a:t>
            </a:r>
          </a:p>
          <a:p>
            <a:r>
              <a:rPr lang="en-US" u="sng" dirty="0" smtClean="0"/>
              <a:t>Only</a:t>
            </a:r>
            <a:r>
              <a:rPr lang="en-US" dirty="0" smtClean="0"/>
              <a:t> offered as a paired course with MAT 141</a:t>
            </a:r>
          </a:p>
          <a:p>
            <a:r>
              <a:rPr lang="en-US" dirty="0" smtClean="0"/>
              <a:t>Main purpose of the course is to provide a quick review of Intermediate Algebra concepts required to be successful in MAT 141</a:t>
            </a:r>
          </a:p>
          <a:p>
            <a:pPr marL="82296" indent="0">
              <a:buNone/>
            </a:pPr>
            <a:endParaRPr lang="en-US" dirty="0" smtClean="0"/>
          </a:p>
          <a:p>
            <a:pPr marL="82296" indent="0">
              <a:buNone/>
            </a:pPr>
            <a:r>
              <a:rPr lang="en-US" u="sng" dirty="0" smtClean="0"/>
              <a:t>Which Students are Eligible to Take MAT 013A?</a:t>
            </a:r>
          </a:p>
          <a:p>
            <a:r>
              <a:rPr lang="en-US" dirty="0" smtClean="0"/>
              <a:t>Students who received an A in MAT 011 or students who receive an Intermediate Algebra placement on the Math Placement Test AND received at least a B in Algebra 2 in high school. </a:t>
            </a:r>
          </a:p>
          <a:p>
            <a:pPr marL="82296" indent="0">
              <a:buNone/>
            </a:pPr>
            <a:endParaRPr lang="en-US" dirty="0" smtClean="0"/>
          </a:p>
          <a:p>
            <a:pPr marL="82296" indent="0">
              <a:buNone/>
            </a:pPr>
            <a:r>
              <a:rPr lang="en-US" u="sng" dirty="0" smtClean="0"/>
              <a:t>Which Students </a:t>
            </a:r>
            <a:r>
              <a:rPr lang="en-US" u="sng" dirty="0"/>
              <a:t>S</a:t>
            </a:r>
            <a:r>
              <a:rPr lang="en-US" u="sng" dirty="0" smtClean="0"/>
              <a:t>hould </a:t>
            </a:r>
            <a:r>
              <a:rPr lang="en-US" u="sng" dirty="0"/>
              <a:t>T</a:t>
            </a:r>
            <a:r>
              <a:rPr lang="en-US" u="sng" dirty="0" smtClean="0"/>
              <a:t>ake MAT 013A?</a:t>
            </a:r>
          </a:p>
          <a:p>
            <a:r>
              <a:rPr lang="en-US" dirty="0" smtClean="0"/>
              <a:t>Students whose program of study requires MAT 141 or higher-level Calculus track course. </a:t>
            </a:r>
          </a:p>
          <a:p>
            <a:pPr marL="82296" indent="0" algn="ctr">
              <a:buNone/>
            </a:pPr>
            <a:r>
              <a:rPr lang="en-US" b="1" dirty="0" smtClean="0"/>
              <a:t>AND</a:t>
            </a:r>
            <a:endParaRPr lang="en-US" dirty="0" smtClean="0"/>
          </a:p>
          <a:p>
            <a:r>
              <a:rPr lang="en-US" dirty="0"/>
              <a:t>Students who excel in mathematics, work independently outside of class, and/or need a quick refresher of Intermediate Algebra concepts. </a:t>
            </a:r>
          </a:p>
          <a:p>
            <a:pPr marL="82296" indent="0">
              <a:buNone/>
            </a:pPr>
            <a:endParaRPr lang="en-US" dirty="0" smtClean="0"/>
          </a:p>
          <a:p>
            <a:pPr marL="82296" indent="0">
              <a:buNone/>
            </a:pPr>
            <a:r>
              <a:rPr lang="en-US" u="sng" dirty="0" smtClean="0"/>
              <a:t>NOTE</a:t>
            </a:r>
            <a:r>
              <a:rPr lang="en-US" dirty="0" smtClean="0"/>
              <a:t>: Students who pass MAT 013A with a C or higher are ONLY eligible for MAT 141. These students </a:t>
            </a:r>
            <a:r>
              <a:rPr lang="en-US" u="sng" dirty="0" smtClean="0"/>
              <a:t>cannot</a:t>
            </a:r>
            <a:r>
              <a:rPr lang="en-US" dirty="0" smtClean="0"/>
              <a:t> enroll in MAT 100/133/135/151/221/222 without </a:t>
            </a:r>
            <a:r>
              <a:rPr lang="en-US" dirty="0" smtClean="0"/>
              <a:t>approval from the department chair. </a:t>
            </a:r>
            <a:endParaRPr lang="en-US" dirty="0" smtClean="0"/>
          </a:p>
        </p:txBody>
      </p:sp>
    </p:spTree>
    <p:extLst>
      <p:ext uri="{BB962C8B-B14F-4D97-AF65-F5344CB8AC3E}">
        <p14:creationId xmlns:p14="http://schemas.microsoft.com/office/powerpoint/2010/main" val="1076444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609600"/>
          </a:xfrm>
        </p:spPr>
        <p:txBody>
          <a:bodyPr>
            <a:normAutofit fontScale="90000"/>
          </a:bodyPr>
          <a:lstStyle/>
          <a:p>
            <a:pPr algn="ctr"/>
            <a:r>
              <a:rPr lang="en-US" dirty="0" smtClean="0"/>
              <a:t>Highlights of MAT 013B</a:t>
            </a:r>
            <a:endParaRPr lang="en-US" dirty="0"/>
          </a:p>
        </p:txBody>
      </p:sp>
      <p:sp>
        <p:nvSpPr>
          <p:cNvPr id="3" name="Content Placeholder 2"/>
          <p:cNvSpPr>
            <a:spLocks noGrp="1"/>
          </p:cNvSpPr>
          <p:nvPr>
            <p:ph idx="1"/>
          </p:nvPr>
        </p:nvSpPr>
        <p:spPr>
          <a:xfrm>
            <a:off x="914400" y="533400"/>
            <a:ext cx="8229600" cy="6324600"/>
          </a:xfrm>
        </p:spPr>
        <p:txBody>
          <a:bodyPr>
            <a:normAutofit fontScale="25000" lnSpcReduction="20000"/>
          </a:bodyPr>
          <a:lstStyle/>
          <a:p>
            <a:pPr marL="82296" indent="0">
              <a:buNone/>
            </a:pPr>
            <a:r>
              <a:rPr lang="en-US" sz="6800" dirty="0" smtClean="0"/>
              <a:t>2 credit course designed for students whose program of study requires MAT 133/135/221/222 or who only need a general education math course. </a:t>
            </a:r>
          </a:p>
          <a:p>
            <a:r>
              <a:rPr lang="en-US" sz="6800" dirty="0" smtClean="0"/>
              <a:t>Primarily offered in the </a:t>
            </a:r>
            <a:r>
              <a:rPr lang="en-US" sz="6800" i="1" dirty="0" smtClean="0"/>
              <a:t>Math FIRS</a:t>
            </a:r>
            <a:r>
              <a:rPr lang="en-US" sz="6800" i="1" baseline="30000" dirty="0" smtClean="0"/>
              <a:t>3</a:t>
            </a:r>
            <a:r>
              <a:rPr lang="en-US" sz="6800" i="1" dirty="0" smtClean="0"/>
              <a:t>T </a:t>
            </a:r>
            <a:r>
              <a:rPr lang="en-US" sz="6800" dirty="0" smtClean="0"/>
              <a:t>format</a:t>
            </a:r>
          </a:p>
          <a:p>
            <a:pPr lvl="1"/>
            <a:r>
              <a:rPr lang="en-US" sz="6800" dirty="0" smtClean="0"/>
              <a:t>5-week course paired with a 10-week MAT 011</a:t>
            </a:r>
          </a:p>
          <a:p>
            <a:pPr lvl="1"/>
            <a:r>
              <a:rPr lang="en-US" sz="6800" dirty="0" smtClean="0"/>
              <a:t>8-week standalone course</a:t>
            </a:r>
          </a:p>
          <a:p>
            <a:pPr lvl="1"/>
            <a:r>
              <a:rPr lang="en-US" sz="6800" dirty="0" smtClean="0"/>
              <a:t>15-week course paired with a 15-week MAT 135 </a:t>
            </a:r>
          </a:p>
          <a:p>
            <a:r>
              <a:rPr lang="en-US" sz="6800" dirty="0" smtClean="0"/>
              <a:t>Main purpose is to give an overview of Intermediate Algebra concepts necessary for their credit course. Course also includes supplemental topics specific to their follow-on credit course.</a:t>
            </a:r>
          </a:p>
          <a:p>
            <a:pPr marL="128016" indent="0">
              <a:buNone/>
            </a:pPr>
            <a:endParaRPr lang="en-US" sz="6800" u="sng" dirty="0" smtClean="0"/>
          </a:p>
          <a:p>
            <a:pPr marL="128016" indent="0">
              <a:buNone/>
            </a:pPr>
            <a:r>
              <a:rPr lang="en-US" sz="6800" u="sng" dirty="0" smtClean="0"/>
              <a:t>Which Students </a:t>
            </a:r>
            <a:r>
              <a:rPr lang="en-US" sz="6800" u="sng" dirty="0"/>
              <a:t>S</a:t>
            </a:r>
            <a:r>
              <a:rPr lang="en-US" sz="6800" u="sng" dirty="0" smtClean="0"/>
              <a:t>hould </a:t>
            </a:r>
            <a:r>
              <a:rPr lang="en-US" sz="6800" u="sng" dirty="0"/>
              <a:t>T</a:t>
            </a:r>
            <a:r>
              <a:rPr lang="en-US" sz="6800" u="sng" dirty="0" smtClean="0"/>
              <a:t>ake MAT 013B?</a:t>
            </a:r>
          </a:p>
          <a:p>
            <a:pPr marL="585216" indent="-457200"/>
            <a:r>
              <a:rPr lang="en-US" sz="6800" dirty="0" smtClean="0"/>
              <a:t>Students whose program of study </a:t>
            </a:r>
            <a:r>
              <a:rPr lang="en-US" sz="6800" u="sng" dirty="0" smtClean="0"/>
              <a:t>does not </a:t>
            </a:r>
            <a:r>
              <a:rPr lang="en-US" sz="6800" dirty="0" smtClean="0"/>
              <a:t>require MAT 141 or higher-level calculus track course 			    </a:t>
            </a:r>
            <a:r>
              <a:rPr lang="en-US" sz="6800" b="1" dirty="0" smtClean="0"/>
              <a:t>AND</a:t>
            </a:r>
            <a:endParaRPr lang="en-US" sz="6800" dirty="0" smtClean="0"/>
          </a:p>
          <a:p>
            <a:pPr marL="585216" indent="-457200"/>
            <a:r>
              <a:rPr lang="en-US" sz="6800" dirty="0" smtClean="0"/>
              <a:t>Students who have completed MAT 011 with a B or C or who receive an Intermediate Algebra placement on the Math Placement Test</a:t>
            </a:r>
          </a:p>
          <a:p>
            <a:pPr marL="128016" indent="0" algn="ctr">
              <a:buNone/>
            </a:pPr>
            <a:r>
              <a:rPr lang="en-US" sz="6800" b="1" dirty="0" smtClean="0"/>
              <a:t>OR</a:t>
            </a:r>
          </a:p>
          <a:p>
            <a:pPr marL="585216" indent="-457200"/>
            <a:r>
              <a:rPr lang="en-US" sz="6800" dirty="0"/>
              <a:t>Students who have been previously unsuccessful in MAT </a:t>
            </a:r>
            <a:r>
              <a:rPr lang="en-US" sz="6800" dirty="0" smtClean="0"/>
              <a:t>012</a:t>
            </a:r>
          </a:p>
          <a:p>
            <a:pPr marL="128016" indent="0">
              <a:buNone/>
            </a:pPr>
            <a:endParaRPr lang="en-US" sz="6800" dirty="0"/>
          </a:p>
          <a:p>
            <a:pPr marL="128016" indent="0">
              <a:buNone/>
            </a:pPr>
            <a:r>
              <a:rPr lang="en-US" sz="6800" u="sng" dirty="0" smtClean="0"/>
              <a:t>Which Students Should Not Take MAT 013B?</a:t>
            </a:r>
          </a:p>
          <a:p>
            <a:pPr marL="585216" indent="-457200"/>
            <a:r>
              <a:rPr lang="en-US" sz="6800" dirty="0" smtClean="0"/>
              <a:t>Students who program of study requires MAT 141 or higher-level calculus track course. </a:t>
            </a:r>
          </a:p>
          <a:p>
            <a:pPr marL="128016" indent="0">
              <a:buNone/>
            </a:pPr>
            <a:endParaRPr lang="en-US" sz="6800" dirty="0"/>
          </a:p>
          <a:p>
            <a:pPr marL="128016" indent="0">
              <a:buNone/>
            </a:pPr>
            <a:r>
              <a:rPr lang="en-US" sz="6800" u="sng" dirty="0" smtClean="0"/>
              <a:t>NOTE</a:t>
            </a:r>
            <a:r>
              <a:rPr lang="en-US" sz="6800" dirty="0" smtClean="0"/>
              <a:t>: Students who pass MAT 013B with a C are ONLY eligible for MAT 100/133/135/221/222. These students CANNOT enroll in MAT 141 or MAT 151. </a:t>
            </a:r>
            <a:endParaRPr lang="en-US" sz="6800" dirty="0"/>
          </a:p>
          <a:p>
            <a:pPr marL="128016" indent="0">
              <a:buNone/>
            </a:pPr>
            <a:endParaRPr lang="en-US" dirty="0" smtClean="0"/>
          </a:p>
          <a:p>
            <a:pPr marL="585216" indent="-457200"/>
            <a:endParaRPr lang="en-US" dirty="0" smtClean="0"/>
          </a:p>
        </p:txBody>
      </p:sp>
    </p:spTree>
    <p:extLst>
      <p:ext uri="{BB962C8B-B14F-4D97-AF65-F5344CB8AC3E}">
        <p14:creationId xmlns:p14="http://schemas.microsoft.com/office/powerpoint/2010/main" val="1760302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955280" cy="685800"/>
          </a:xfrm>
        </p:spPr>
        <p:txBody>
          <a:bodyPr>
            <a:normAutofit fontScale="90000"/>
          </a:bodyPr>
          <a:lstStyle/>
          <a:p>
            <a:pPr algn="ctr"/>
            <a:r>
              <a:rPr lang="en-US" dirty="0" smtClean="0"/>
              <a:t>First Day Considerations</a:t>
            </a:r>
            <a:endParaRPr lang="en-US" dirty="0"/>
          </a:p>
        </p:txBody>
      </p:sp>
      <p:sp>
        <p:nvSpPr>
          <p:cNvPr id="3" name="Content Placeholder 2"/>
          <p:cNvSpPr>
            <a:spLocks noGrp="1"/>
          </p:cNvSpPr>
          <p:nvPr>
            <p:ph idx="1"/>
          </p:nvPr>
        </p:nvSpPr>
        <p:spPr>
          <a:xfrm>
            <a:off x="838200" y="838200"/>
            <a:ext cx="8305800" cy="6019800"/>
          </a:xfrm>
        </p:spPr>
        <p:txBody>
          <a:bodyPr>
            <a:normAutofit fontScale="62500" lnSpcReduction="20000"/>
          </a:bodyPr>
          <a:lstStyle/>
          <a:p>
            <a:pPr marL="82296" indent="0" algn="ctr">
              <a:buNone/>
            </a:pPr>
            <a:r>
              <a:rPr lang="en-US" b="1" dirty="0" smtClean="0"/>
              <a:t>Make sure your students are in the </a:t>
            </a:r>
            <a:r>
              <a:rPr lang="en-US" b="1" u="sng" dirty="0" smtClean="0"/>
              <a:t>correct course</a:t>
            </a:r>
            <a:r>
              <a:rPr lang="en-US" b="1" dirty="0" smtClean="0"/>
              <a:t>!</a:t>
            </a:r>
          </a:p>
          <a:p>
            <a:pPr marL="82296" indent="0">
              <a:buNone/>
            </a:pPr>
            <a:endParaRPr lang="en-US" u="sng" dirty="0" smtClean="0"/>
          </a:p>
          <a:p>
            <a:pPr marL="82296" indent="0">
              <a:buNone/>
            </a:pPr>
            <a:r>
              <a:rPr lang="en-US" u="sng" dirty="0" smtClean="0"/>
              <a:t>MAT 011/013B &amp; MAT 013B/135</a:t>
            </a:r>
          </a:p>
          <a:p>
            <a:r>
              <a:rPr lang="en-US" dirty="0" smtClean="0"/>
              <a:t>Does the student need </a:t>
            </a:r>
            <a:r>
              <a:rPr lang="en-US" u="sng" dirty="0" smtClean="0"/>
              <a:t>both</a:t>
            </a:r>
            <a:r>
              <a:rPr lang="en-US" dirty="0" smtClean="0"/>
              <a:t> MAT 011 </a:t>
            </a:r>
            <a:r>
              <a:rPr lang="en-US" b="1" dirty="0" smtClean="0"/>
              <a:t>and</a:t>
            </a:r>
            <a:r>
              <a:rPr lang="en-US" dirty="0" smtClean="0"/>
              <a:t> MAT 013B or MAT 013B </a:t>
            </a:r>
            <a:r>
              <a:rPr lang="en-US" b="1" dirty="0" smtClean="0"/>
              <a:t>and</a:t>
            </a:r>
            <a:r>
              <a:rPr lang="en-US" dirty="0" smtClean="0"/>
              <a:t> MAT 135?</a:t>
            </a:r>
          </a:p>
          <a:p>
            <a:pPr lvl="1"/>
            <a:r>
              <a:rPr lang="en-US" dirty="0" smtClean="0"/>
              <a:t>In MAT 011/013B, sometimes a student only needs MAT 013B but signs up for both courses without realizing they are paired. This student should drop MAT 011 and sign up for MAT 012, 013A, or 013B depending on their program of study and eligibility. See below about needing MAT 013B</a:t>
            </a:r>
          </a:p>
          <a:p>
            <a:pPr lvl="1"/>
            <a:r>
              <a:rPr lang="en-US" dirty="0" smtClean="0"/>
              <a:t>In MAT 013B/135, sometimes a student only needs MAT 135 but signs up for both courses thinking he needs to take MAT 013B (even if he passed MAT 012).  This student should drop MAT 013B</a:t>
            </a:r>
          </a:p>
          <a:p>
            <a:pPr marL="82296" indent="0">
              <a:buNone/>
            </a:pPr>
            <a:endParaRPr lang="en-US" dirty="0" smtClean="0"/>
          </a:p>
          <a:p>
            <a:pPr marL="82296" indent="0">
              <a:buNone/>
            </a:pPr>
            <a:r>
              <a:rPr lang="en-US" u="sng" dirty="0" smtClean="0"/>
              <a:t>MAT 013B </a:t>
            </a:r>
          </a:p>
          <a:p>
            <a:r>
              <a:rPr lang="en-US" dirty="0" smtClean="0"/>
              <a:t>Has the student already successfully completed MAT 012? </a:t>
            </a:r>
          </a:p>
          <a:p>
            <a:pPr lvl="1"/>
            <a:r>
              <a:rPr lang="en-US" dirty="0" smtClean="0"/>
              <a:t>If so, he needs to drop MAT 013B immediately, and enroll in a credit course</a:t>
            </a:r>
          </a:p>
          <a:p>
            <a:r>
              <a:rPr lang="en-US" dirty="0" smtClean="0"/>
              <a:t>Is MAT 141 (or higher) required for the student’s program of study?</a:t>
            </a:r>
          </a:p>
          <a:p>
            <a:pPr lvl="1"/>
            <a:r>
              <a:rPr lang="en-US" dirty="0" smtClean="0"/>
              <a:t>If so,  he needs to drop MAT 013B, and enroll in MAT 012.</a:t>
            </a:r>
          </a:p>
          <a:p>
            <a:pPr lvl="1"/>
            <a:r>
              <a:rPr lang="en-US" dirty="0" smtClean="0"/>
              <a:t>If a student is enrolled in MAT 011/013B, he can drop the paired MAT 013B, and try to complete both MAT 011 &amp; MAT 012 in one semester</a:t>
            </a:r>
            <a:endParaRPr lang="en-US" dirty="0"/>
          </a:p>
        </p:txBody>
      </p:sp>
    </p:spTree>
    <p:extLst>
      <p:ext uri="{BB962C8B-B14F-4D97-AF65-F5344CB8AC3E}">
        <p14:creationId xmlns:p14="http://schemas.microsoft.com/office/powerpoint/2010/main" val="2424810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498080" cy="868362"/>
          </a:xfrm>
        </p:spPr>
        <p:txBody>
          <a:bodyPr>
            <a:normAutofit/>
          </a:bodyPr>
          <a:lstStyle/>
          <a:p>
            <a:pPr algn="ctr"/>
            <a:r>
              <a:rPr lang="en-US" dirty="0" smtClean="0"/>
              <a:t>First Day Considerations</a:t>
            </a:r>
            <a:endParaRPr lang="en-US" dirty="0"/>
          </a:p>
        </p:txBody>
      </p:sp>
      <p:sp>
        <p:nvSpPr>
          <p:cNvPr id="3" name="Content Placeholder 2"/>
          <p:cNvSpPr>
            <a:spLocks noGrp="1"/>
          </p:cNvSpPr>
          <p:nvPr>
            <p:ph idx="1"/>
          </p:nvPr>
        </p:nvSpPr>
        <p:spPr>
          <a:xfrm>
            <a:off x="990600" y="1066800"/>
            <a:ext cx="8153400" cy="5410200"/>
          </a:xfrm>
        </p:spPr>
        <p:txBody>
          <a:bodyPr>
            <a:normAutofit fontScale="70000" lnSpcReduction="20000"/>
          </a:bodyPr>
          <a:lstStyle/>
          <a:p>
            <a:pPr marL="82296" indent="0">
              <a:buNone/>
            </a:pPr>
            <a:r>
              <a:rPr lang="en-US" u="sng" dirty="0" smtClean="0"/>
              <a:t>MAT 012</a:t>
            </a:r>
          </a:p>
          <a:p>
            <a:r>
              <a:rPr lang="en-US" dirty="0" smtClean="0"/>
              <a:t>Does the student need MAT 141 or higher-level calculus track course for their program of study? </a:t>
            </a:r>
          </a:p>
          <a:p>
            <a:pPr lvl="1"/>
            <a:r>
              <a:rPr lang="en-US" dirty="0" smtClean="0"/>
              <a:t>If not, suggest that he meets with an advisor immediately to determine if MAT 013B is a better option</a:t>
            </a:r>
          </a:p>
          <a:p>
            <a:r>
              <a:rPr lang="en-US" dirty="0" smtClean="0"/>
              <a:t>Is the student continuing MAT 012 and is less than half-way through the course material? </a:t>
            </a:r>
          </a:p>
          <a:p>
            <a:pPr lvl="1"/>
            <a:r>
              <a:rPr lang="en-US" dirty="0" smtClean="0"/>
              <a:t>Determine if MAT 141 or higher-level calculus track course is required for their program of study. If not, suggest that he meets with an advisor immediately to determine if MAT 013B is a better option</a:t>
            </a:r>
          </a:p>
          <a:p>
            <a:r>
              <a:rPr lang="en-US" dirty="0" smtClean="0"/>
              <a:t>Has the student completed MAT 013A or MAT 013B with a C or higher? </a:t>
            </a:r>
          </a:p>
          <a:p>
            <a:pPr lvl="1"/>
            <a:r>
              <a:rPr lang="en-US" dirty="0" smtClean="0"/>
              <a:t>The student should meet with an advisor to determine which credit course he should enroll in</a:t>
            </a:r>
          </a:p>
          <a:p>
            <a:pPr marL="402336" lvl="1" indent="0">
              <a:buNone/>
            </a:pPr>
            <a:endParaRPr lang="en-US" dirty="0" smtClean="0"/>
          </a:p>
          <a:p>
            <a:pPr marL="82296" indent="0">
              <a:buNone/>
            </a:pPr>
            <a:r>
              <a:rPr lang="en-US" dirty="0" smtClean="0"/>
              <a:t>     </a:t>
            </a:r>
            <a:r>
              <a:rPr lang="en-US" u="sng" dirty="0" smtClean="0"/>
              <a:t>NOTE</a:t>
            </a:r>
            <a:r>
              <a:rPr lang="en-US" dirty="0" smtClean="0"/>
              <a:t>: Prior to Fall 2015, MAT 013A and MAT 013B were 	    	     known only as MAT 013. </a:t>
            </a:r>
            <a:endParaRPr lang="en-US" dirty="0"/>
          </a:p>
        </p:txBody>
      </p:sp>
    </p:spTree>
    <p:extLst>
      <p:ext uri="{BB962C8B-B14F-4D97-AF65-F5344CB8AC3E}">
        <p14:creationId xmlns:p14="http://schemas.microsoft.com/office/powerpoint/2010/main" val="1307532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3855"/>
            <a:ext cx="7498080" cy="792162"/>
          </a:xfrm>
        </p:spPr>
        <p:txBody>
          <a:bodyPr/>
          <a:lstStyle/>
          <a:p>
            <a:pPr algn="ctr"/>
            <a:r>
              <a:rPr lang="en-US" dirty="0" smtClean="0"/>
              <a:t>General Reminders</a:t>
            </a:r>
            <a:endParaRPr lang="en-US" dirty="0"/>
          </a:p>
        </p:txBody>
      </p:sp>
      <p:sp>
        <p:nvSpPr>
          <p:cNvPr id="3" name="Content Placeholder 2"/>
          <p:cNvSpPr>
            <a:spLocks noGrp="1"/>
          </p:cNvSpPr>
          <p:nvPr>
            <p:ph idx="1"/>
          </p:nvPr>
        </p:nvSpPr>
        <p:spPr>
          <a:xfrm>
            <a:off x="1143000" y="838200"/>
            <a:ext cx="7790688" cy="5867400"/>
          </a:xfrm>
        </p:spPr>
        <p:txBody>
          <a:bodyPr>
            <a:normAutofit/>
          </a:bodyPr>
          <a:lstStyle/>
          <a:p>
            <a:r>
              <a:rPr lang="en-US" dirty="0" smtClean="0"/>
              <a:t>Meet with students during each class meeting to check in on their progress and check their Note-Taking Guide</a:t>
            </a:r>
          </a:p>
          <a:p>
            <a:pPr lvl="1"/>
            <a:r>
              <a:rPr lang="en-US" dirty="0" smtClean="0"/>
              <a:t>How actively you engage your students has a direct impact on their success! Most enjoy talking to you </a:t>
            </a:r>
            <a:r>
              <a:rPr lang="en-US" dirty="0" smtClean="0">
                <a:sym typeface="Wingdings" panose="05000000000000000000" pitchFamily="2" charset="2"/>
              </a:rPr>
              <a:t> </a:t>
            </a:r>
          </a:p>
          <a:p>
            <a:pPr lvl="1"/>
            <a:r>
              <a:rPr lang="en-US" dirty="0" smtClean="0">
                <a:sym typeface="Wingdings" panose="05000000000000000000" pitchFamily="2" charset="2"/>
              </a:rPr>
              <a:t>Work with students to get back on track if they fall behind</a:t>
            </a:r>
          </a:p>
          <a:p>
            <a:r>
              <a:rPr lang="en-US" dirty="0" smtClean="0">
                <a:sym typeface="Wingdings" panose="05000000000000000000" pitchFamily="2" charset="2"/>
              </a:rPr>
              <a:t>Have students write out their practice assignment problems on loose-leaf paper to build the mathematical foundation and study skills to be successful</a:t>
            </a:r>
          </a:p>
          <a:p>
            <a:endParaRPr lang="en-US" dirty="0" smtClean="0">
              <a:sym typeface="Wingdings" panose="05000000000000000000" pitchFamily="2" charset="2"/>
            </a:endParaRPr>
          </a:p>
        </p:txBody>
      </p:sp>
    </p:spTree>
    <p:extLst>
      <p:ext uri="{BB962C8B-B14F-4D97-AF65-F5344CB8AC3E}">
        <p14:creationId xmlns:p14="http://schemas.microsoft.com/office/powerpoint/2010/main" val="4009832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3855"/>
            <a:ext cx="7498080" cy="792162"/>
          </a:xfrm>
        </p:spPr>
        <p:txBody>
          <a:bodyPr/>
          <a:lstStyle/>
          <a:p>
            <a:pPr algn="ctr"/>
            <a:r>
              <a:rPr lang="en-US" dirty="0" smtClean="0"/>
              <a:t>General Reminders</a:t>
            </a:r>
            <a:endParaRPr lang="en-US" dirty="0"/>
          </a:p>
        </p:txBody>
      </p:sp>
      <p:sp>
        <p:nvSpPr>
          <p:cNvPr id="3" name="Content Placeholder 2"/>
          <p:cNvSpPr>
            <a:spLocks noGrp="1"/>
          </p:cNvSpPr>
          <p:nvPr>
            <p:ph idx="1"/>
          </p:nvPr>
        </p:nvSpPr>
        <p:spPr>
          <a:xfrm>
            <a:off x="1143000" y="838200"/>
            <a:ext cx="7790688" cy="5867400"/>
          </a:xfrm>
        </p:spPr>
        <p:txBody>
          <a:bodyPr>
            <a:normAutofit/>
          </a:bodyPr>
          <a:lstStyle/>
          <a:p>
            <a:r>
              <a:rPr lang="en-US" dirty="0" smtClean="0"/>
              <a:t>Submit attendance after each class meeting in </a:t>
            </a:r>
            <a:r>
              <a:rPr lang="en-US" dirty="0" err="1" smtClean="0"/>
              <a:t>myAACC</a:t>
            </a:r>
            <a:r>
              <a:rPr lang="en-US" dirty="0" smtClean="0"/>
              <a:t> and deduct 5 pts from their Participation Grade for any student who missed class (for any reason)</a:t>
            </a:r>
          </a:p>
          <a:p>
            <a:pPr marL="82296" indent="0">
              <a:buNone/>
            </a:pPr>
            <a:endParaRPr lang="en-US" dirty="0" smtClean="0"/>
          </a:p>
          <a:p>
            <a:r>
              <a:rPr lang="en-US" dirty="0">
                <a:sym typeface="Wingdings" panose="05000000000000000000" pitchFamily="2" charset="2"/>
              </a:rPr>
              <a:t>Submit 0’s in MLP for all assignments after a Drop Dead Date has </a:t>
            </a:r>
            <a:r>
              <a:rPr lang="en-US" dirty="0" smtClean="0">
                <a:sym typeface="Wingdings" panose="05000000000000000000" pitchFamily="2" charset="2"/>
              </a:rPr>
              <a:t>passed</a:t>
            </a:r>
            <a:endParaRPr lang="en-US" dirty="0">
              <a:sym typeface="Wingdings" panose="05000000000000000000" pitchFamily="2" charset="2"/>
            </a:endParaRPr>
          </a:p>
          <a:p>
            <a:pPr lvl="1"/>
            <a:r>
              <a:rPr lang="en-US" dirty="0">
                <a:sym typeface="Wingdings" panose="05000000000000000000" pitchFamily="2" charset="2"/>
              </a:rPr>
              <a:t>Deduct 5 pts from their Participation Grade for missing a Drop Dead Date</a:t>
            </a:r>
            <a:endParaRPr lang="en-US" dirty="0"/>
          </a:p>
          <a:p>
            <a:endParaRPr lang="en-US" dirty="0"/>
          </a:p>
        </p:txBody>
      </p:sp>
    </p:spTree>
    <p:extLst>
      <p:ext uri="{BB962C8B-B14F-4D97-AF65-F5344CB8AC3E}">
        <p14:creationId xmlns:p14="http://schemas.microsoft.com/office/powerpoint/2010/main" val="2487152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3855"/>
            <a:ext cx="7498080" cy="792162"/>
          </a:xfrm>
        </p:spPr>
        <p:txBody>
          <a:bodyPr/>
          <a:lstStyle/>
          <a:p>
            <a:pPr algn="ctr"/>
            <a:r>
              <a:rPr lang="en-US" dirty="0" smtClean="0"/>
              <a:t>General Reminders</a:t>
            </a:r>
            <a:endParaRPr lang="en-US" dirty="0"/>
          </a:p>
        </p:txBody>
      </p:sp>
      <p:sp>
        <p:nvSpPr>
          <p:cNvPr id="3" name="Content Placeholder 2"/>
          <p:cNvSpPr>
            <a:spLocks noGrp="1"/>
          </p:cNvSpPr>
          <p:nvPr>
            <p:ph idx="1"/>
          </p:nvPr>
        </p:nvSpPr>
        <p:spPr>
          <a:xfrm>
            <a:off x="990600" y="685800"/>
            <a:ext cx="8153400" cy="6019800"/>
          </a:xfrm>
        </p:spPr>
        <p:txBody>
          <a:bodyPr>
            <a:normAutofit fontScale="85000" lnSpcReduction="10000"/>
          </a:bodyPr>
          <a:lstStyle/>
          <a:p>
            <a:r>
              <a:rPr lang="en-US" dirty="0" smtClean="0"/>
              <a:t>Each faculty member (even adjuncts!) must spend one office hour in the lab for each Math FIRS</a:t>
            </a:r>
            <a:r>
              <a:rPr lang="en-US" baseline="30000" dirty="0" smtClean="0"/>
              <a:t>3</a:t>
            </a:r>
            <a:r>
              <a:rPr lang="en-US" dirty="0" smtClean="0"/>
              <a:t>T course you teach. Please let Nikki know the time and location (Arnold/AMIL) of your office hour ASAP. </a:t>
            </a:r>
          </a:p>
          <a:p>
            <a:r>
              <a:rPr lang="en-US" dirty="0" smtClean="0"/>
              <a:t>Maintain Proctored Quiz/Test integrity when working in the lab. </a:t>
            </a:r>
            <a:endParaRPr lang="en-US" dirty="0"/>
          </a:p>
          <a:p>
            <a:pPr lvl="1"/>
            <a:r>
              <a:rPr lang="en-US" dirty="0" smtClean="0"/>
              <a:t>NO cell phones, smart watches, </a:t>
            </a:r>
            <a:r>
              <a:rPr lang="en-US" dirty="0"/>
              <a:t>electronic devices, </a:t>
            </a:r>
            <a:r>
              <a:rPr lang="en-US" dirty="0" smtClean="0"/>
              <a:t>notes</a:t>
            </a:r>
            <a:r>
              <a:rPr lang="en-US" dirty="0"/>
              <a:t>, cheat sheets, </a:t>
            </a:r>
            <a:r>
              <a:rPr lang="en-US" dirty="0" smtClean="0"/>
              <a:t>or talking to </a:t>
            </a:r>
            <a:r>
              <a:rPr lang="en-US" dirty="0"/>
              <a:t>other </a:t>
            </a:r>
            <a:r>
              <a:rPr lang="en-US" dirty="0" smtClean="0"/>
              <a:t>classmates permitted</a:t>
            </a:r>
          </a:p>
          <a:p>
            <a:pPr lvl="1"/>
            <a:r>
              <a:rPr lang="en-US" dirty="0" smtClean="0"/>
              <a:t>If you witness an instance of Academic Dishonesty, you must notify the instructor immediately with the details of the occurrence (see documents in the Community Group for more details)</a:t>
            </a:r>
          </a:p>
          <a:p>
            <a:r>
              <a:rPr lang="en-US" dirty="0" smtClean="0"/>
              <a:t>If you haven’t done so already, please send your availability to help during the first week of classes to Beth O’Reilly (</a:t>
            </a:r>
            <a:r>
              <a:rPr lang="en-US" dirty="0" smtClean="0">
                <a:hlinkClick r:id="rId2"/>
              </a:rPr>
              <a:t>boreilly@aacc.edu</a:t>
            </a:r>
            <a:r>
              <a:rPr lang="en-US" dirty="0" smtClean="0"/>
              <a:t>) </a:t>
            </a:r>
          </a:p>
          <a:p>
            <a:pPr marL="82296" indent="0">
              <a:buNone/>
            </a:pPr>
            <a:endParaRPr lang="en-US" dirty="0"/>
          </a:p>
        </p:txBody>
      </p:sp>
    </p:spTree>
    <p:extLst>
      <p:ext uri="{BB962C8B-B14F-4D97-AF65-F5344CB8AC3E}">
        <p14:creationId xmlns:p14="http://schemas.microsoft.com/office/powerpoint/2010/main" val="1241374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498080" cy="563562"/>
          </a:xfrm>
        </p:spPr>
        <p:txBody>
          <a:bodyPr>
            <a:normAutofit fontScale="90000"/>
          </a:bodyPr>
          <a:lstStyle/>
          <a:p>
            <a:pPr algn="ctr"/>
            <a:r>
              <a:rPr lang="en-US" dirty="0" smtClean="0"/>
              <a:t>MAT 005 &amp; MAT 010 - </a:t>
            </a:r>
            <a:r>
              <a:rPr lang="en-US" dirty="0" err="1" smtClean="0"/>
              <a:t>EdReady</a:t>
            </a:r>
            <a:endParaRPr lang="en-US" dirty="0"/>
          </a:p>
        </p:txBody>
      </p:sp>
      <p:sp>
        <p:nvSpPr>
          <p:cNvPr id="3" name="Content Placeholder 2"/>
          <p:cNvSpPr>
            <a:spLocks noGrp="1"/>
          </p:cNvSpPr>
          <p:nvPr>
            <p:ph idx="1"/>
          </p:nvPr>
        </p:nvSpPr>
        <p:spPr>
          <a:xfrm>
            <a:off x="838200" y="762000"/>
            <a:ext cx="8095488" cy="5943600"/>
          </a:xfrm>
        </p:spPr>
        <p:txBody>
          <a:bodyPr>
            <a:normAutofit fontScale="92500" lnSpcReduction="10000"/>
          </a:bodyPr>
          <a:lstStyle/>
          <a:p>
            <a:r>
              <a:rPr lang="en-US" dirty="0" smtClean="0"/>
              <a:t>All MAT 005 &amp; MAT 010 sections are now </a:t>
            </a:r>
            <a:r>
              <a:rPr lang="en-US" u="sng" dirty="0" smtClean="0"/>
              <a:t>only</a:t>
            </a:r>
            <a:r>
              <a:rPr lang="en-US" dirty="0" smtClean="0"/>
              <a:t> offered in Math FIRS</a:t>
            </a:r>
            <a:r>
              <a:rPr lang="en-US" baseline="50000" dirty="0" smtClean="0"/>
              <a:t>3</a:t>
            </a:r>
            <a:r>
              <a:rPr lang="en-US" dirty="0" smtClean="0"/>
              <a:t>T</a:t>
            </a:r>
          </a:p>
          <a:p>
            <a:pPr lvl="1"/>
            <a:r>
              <a:rPr lang="en-US" sz="2600" dirty="0" smtClean="0"/>
              <a:t>All MAT 005 sections are 8-weeks</a:t>
            </a:r>
          </a:p>
          <a:p>
            <a:pPr lvl="1"/>
            <a:r>
              <a:rPr lang="en-US" sz="2600" dirty="0" smtClean="0"/>
              <a:t>MAT 010 sections are either 5-weeks (paired with MAT 011) or 8-weeks</a:t>
            </a:r>
          </a:p>
          <a:p>
            <a:r>
              <a:rPr lang="en-US" dirty="0" smtClean="0"/>
              <a:t>6 Units each with a Proctored Quiz (75%) and then a Cumulative Final Exam (70%)</a:t>
            </a:r>
          </a:p>
          <a:p>
            <a:pPr lvl="1"/>
            <a:r>
              <a:rPr lang="en-US" sz="2600" dirty="0"/>
              <a:t>MAT 005 - No Calculator Permitted On Assessments</a:t>
            </a:r>
          </a:p>
          <a:p>
            <a:pPr lvl="1"/>
            <a:r>
              <a:rPr lang="en-US" sz="2600" dirty="0"/>
              <a:t>MAT 010 - Calculators Permitted on </a:t>
            </a:r>
            <a:r>
              <a:rPr lang="en-US" sz="2600" dirty="0" smtClean="0"/>
              <a:t>Assessments</a:t>
            </a:r>
          </a:p>
          <a:p>
            <a:pPr lvl="1"/>
            <a:r>
              <a:rPr lang="en-US" sz="2600" dirty="0"/>
              <a:t>Use </a:t>
            </a:r>
            <a:r>
              <a:rPr lang="en-US" sz="2600" u="sng" dirty="0"/>
              <a:t>Yellow</a:t>
            </a:r>
            <a:r>
              <a:rPr lang="en-US" sz="2600" dirty="0"/>
              <a:t> Quiz/Test Work Record</a:t>
            </a:r>
          </a:p>
          <a:p>
            <a:r>
              <a:rPr lang="en-US" dirty="0" smtClean="0"/>
              <a:t>Students must get a 100% in </a:t>
            </a:r>
            <a:r>
              <a:rPr lang="en-US" dirty="0" err="1" smtClean="0"/>
              <a:t>EdReady</a:t>
            </a:r>
            <a:r>
              <a:rPr lang="en-US" dirty="0" smtClean="0"/>
              <a:t> </a:t>
            </a:r>
            <a:r>
              <a:rPr lang="en-US" u="sng" dirty="0" smtClean="0"/>
              <a:t>before</a:t>
            </a:r>
            <a:r>
              <a:rPr lang="en-US" dirty="0" smtClean="0"/>
              <a:t> taking a Proctored Assessment</a:t>
            </a:r>
          </a:p>
          <a:p>
            <a:pPr lvl="1"/>
            <a:r>
              <a:rPr lang="en-US" sz="2600" dirty="0" err="1" smtClean="0"/>
              <a:t>EdReady</a:t>
            </a:r>
            <a:r>
              <a:rPr lang="en-US" sz="2600" dirty="0" smtClean="0"/>
              <a:t> grade can only be entered by the instructor or Nikki.</a:t>
            </a:r>
          </a:p>
          <a:p>
            <a:pPr lvl="2"/>
            <a:endParaRPr lang="en-US" dirty="0"/>
          </a:p>
          <a:p>
            <a:endParaRPr lang="en-US" dirty="0" smtClean="0"/>
          </a:p>
          <a:p>
            <a:pPr lvl="1"/>
            <a:endParaRPr lang="en-US" dirty="0"/>
          </a:p>
        </p:txBody>
      </p:sp>
    </p:spTree>
    <p:extLst>
      <p:ext uri="{BB962C8B-B14F-4D97-AF65-F5344CB8AC3E}">
        <p14:creationId xmlns:p14="http://schemas.microsoft.com/office/powerpoint/2010/main" val="393720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MAT 011 Changes</a:t>
            </a:r>
            <a:endParaRPr lang="en-US" dirty="0"/>
          </a:p>
        </p:txBody>
      </p:sp>
      <p:sp>
        <p:nvSpPr>
          <p:cNvPr id="3" name="Content Placeholder 2"/>
          <p:cNvSpPr>
            <a:spLocks noGrp="1"/>
          </p:cNvSpPr>
          <p:nvPr>
            <p:ph idx="1"/>
          </p:nvPr>
        </p:nvSpPr>
        <p:spPr/>
        <p:txBody>
          <a:bodyPr/>
          <a:lstStyle/>
          <a:p>
            <a:r>
              <a:rPr lang="en-US" dirty="0" smtClean="0"/>
              <a:t>Sections 4.2, 4.3, and 4.5 (Solving Systems of Equations Algebraically &amp; Problem Solving) have been removed and added to MAT 012.</a:t>
            </a:r>
          </a:p>
          <a:p>
            <a:pPr marL="82296" indent="0">
              <a:buNone/>
            </a:pPr>
            <a:endParaRPr lang="en-US" dirty="0" smtClean="0"/>
          </a:p>
          <a:p>
            <a:r>
              <a:rPr lang="en-US" dirty="0" smtClean="0"/>
              <a:t>Course is now 10 Modules allowing for more time on Graphing and Factoring. </a:t>
            </a:r>
          </a:p>
        </p:txBody>
      </p:sp>
    </p:spTree>
    <p:extLst>
      <p:ext uri="{BB962C8B-B14F-4D97-AF65-F5344CB8AC3E}">
        <p14:creationId xmlns:p14="http://schemas.microsoft.com/office/powerpoint/2010/main" val="717756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pPr algn="ctr"/>
            <a:r>
              <a:rPr lang="en-US" dirty="0" smtClean="0"/>
              <a:t>MAT 012 Changes</a:t>
            </a:r>
            <a:endParaRPr lang="en-US" dirty="0"/>
          </a:p>
        </p:txBody>
      </p:sp>
      <p:sp>
        <p:nvSpPr>
          <p:cNvPr id="3" name="Content Placeholder 2"/>
          <p:cNvSpPr>
            <a:spLocks noGrp="1"/>
          </p:cNvSpPr>
          <p:nvPr>
            <p:ph idx="1"/>
          </p:nvPr>
        </p:nvSpPr>
        <p:spPr>
          <a:xfrm>
            <a:off x="1435608" y="914400"/>
            <a:ext cx="7498080" cy="5334000"/>
          </a:xfrm>
        </p:spPr>
        <p:txBody>
          <a:bodyPr>
            <a:normAutofit fontScale="85000" lnSpcReduction="20000"/>
          </a:bodyPr>
          <a:lstStyle/>
          <a:p>
            <a:pPr marL="82296" indent="0">
              <a:buNone/>
            </a:pPr>
            <a:r>
              <a:rPr lang="en-US" u="sng" dirty="0" smtClean="0"/>
              <a:t>Additions</a:t>
            </a:r>
          </a:p>
          <a:p>
            <a:r>
              <a:rPr lang="en-US" dirty="0" smtClean="0"/>
              <a:t>Review Sections from MAT 011:</a:t>
            </a:r>
          </a:p>
          <a:p>
            <a:pPr lvl="1"/>
            <a:r>
              <a:rPr lang="en-US" dirty="0" smtClean="0"/>
              <a:t>Section 2.5 (Formulas &amp; Problem Solving)</a:t>
            </a:r>
          </a:p>
          <a:p>
            <a:pPr lvl="1"/>
            <a:r>
              <a:rPr lang="en-US" dirty="0" smtClean="0"/>
              <a:t>Section 3.5 (Equations of Lines)</a:t>
            </a:r>
          </a:p>
          <a:p>
            <a:r>
              <a:rPr lang="en-US" dirty="0" smtClean="0"/>
              <a:t>New 012 Material:</a:t>
            </a:r>
          </a:p>
          <a:p>
            <a:pPr lvl="1"/>
            <a:r>
              <a:rPr lang="en-US" dirty="0" smtClean="0"/>
              <a:t>Section 4.2 (Solving Systems of Equations by Substitution)</a:t>
            </a:r>
          </a:p>
          <a:p>
            <a:pPr lvl="1"/>
            <a:r>
              <a:rPr lang="en-US" dirty="0" smtClean="0"/>
              <a:t>Section 4.3 (Solving Systems of Equations by Addition)</a:t>
            </a:r>
          </a:p>
          <a:p>
            <a:pPr lvl="1"/>
            <a:r>
              <a:rPr lang="en-US" dirty="0" smtClean="0"/>
              <a:t>Section 4.5 (Systems of Equations and Problem Solving)</a:t>
            </a:r>
          </a:p>
          <a:p>
            <a:pPr marL="402336" lvl="1" indent="0">
              <a:buNone/>
            </a:pPr>
            <a:endParaRPr lang="en-US" dirty="0" smtClean="0"/>
          </a:p>
          <a:p>
            <a:pPr marL="128016" indent="0">
              <a:buNone/>
            </a:pPr>
            <a:r>
              <a:rPr lang="en-US" u="sng" dirty="0" smtClean="0"/>
              <a:t>Deletion</a:t>
            </a:r>
            <a:endParaRPr lang="en-US" dirty="0" smtClean="0"/>
          </a:p>
          <a:p>
            <a:pPr marL="859536" lvl="1" indent="-457200"/>
            <a:r>
              <a:rPr lang="en-US" dirty="0" smtClean="0"/>
              <a:t>Section 7.6 (Proportions &amp; Problem Solving With Rational Equations)</a:t>
            </a:r>
          </a:p>
        </p:txBody>
      </p:sp>
    </p:spTree>
    <p:extLst>
      <p:ext uri="{BB962C8B-B14F-4D97-AF65-F5344CB8AC3E}">
        <p14:creationId xmlns:p14="http://schemas.microsoft.com/office/powerpoint/2010/main" val="2934126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pPr algn="ctr"/>
            <a:r>
              <a:rPr lang="en-US" dirty="0" smtClean="0"/>
              <a:t>MAT 012 Changes Continued</a:t>
            </a:r>
            <a:endParaRPr lang="en-US" dirty="0"/>
          </a:p>
        </p:txBody>
      </p:sp>
      <p:sp>
        <p:nvSpPr>
          <p:cNvPr id="3" name="Content Placeholder 2"/>
          <p:cNvSpPr>
            <a:spLocks noGrp="1"/>
          </p:cNvSpPr>
          <p:nvPr>
            <p:ph idx="1"/>
          </p:nvPr>
        </p:nvSpPr>
        <p:spPr>
          <a:xfrm>
            <a:off x="1435608" y="1143000"/>
            <a:ext cx="7498080" cy="5486400"/>
          </a:xfrm>
        </p:spPr>
        <p:txBody>
          <a:bodyPr>
            <a:normAutofit fontScale="92500" lnSpcReduction="20000"/>
          </a:bodyPr>
          <a:lstStyle/>
          <a:p>
            <a:pPr marL="82296" indent="0">
              <a:buNone/>
            </a:pPr>
            <a:r>
              <a:rPr lang="en-US" u="sng" dirty="0" smtClean="0"/>
              <a:t>Still 12 Modules</a:t>
            </a:r>
          </a:p>
          <a:p>
            <a:r>
              <a:rPr lang="en-US" dirty="0" smtClean="0"/>
              <a:t>Each Unit has 3 Modules</a:t>
            </a:r>
          </a:p>
          <a:p>
            <a:r>
              <a:rPr lang="en-US" dirty="0" smtClean="0"/>
              <a:t>Proctored Quiz #1 now in Module 1</a:t>
            </a:r>
          </a:p>
          <a:p>
            <a:r>
              <a:rPr lang="en-US" dirty="0" smtClean="0"/>
              <a:t>Chapter 12 (Exponential and Logarithmic Functions) has moved to Unit 4 with Chapter 7 (Rational Expressions)</a:t>
            </a:r>
          </a:p>
          <a:p>
            <a:r>
              <a:rPr lang="en-US" dirty="0" smtClean="0"/>
              <a:t>Units 2 and 3 contain the same Chapters as last semester</a:t>
            </a:r>
          </a:p>
          <a:p>
            <a:r>
              <a:rPr lang="en-US" dirty="0" smtClean="0"/>
              <a:t>Rigor of the course has increased to include more challenging problems in the practice assignments and assessments in order to better prepare students for MAT 141/MAT 151</a:t>
            </a:r>
          </a:p>
          <a:p>
            <a:endParaRPr lang="en-US" dirty="0" smtClean="0"/>
          </a:p>
        </p:txBody>
      </p:sp>
    </p:spTree>
    <p:extLst>
      <p:ext uri="{BB962C8B-B14F-4D97-AF65-F5344CB8AC3E}">
        <p14:creationId xmlns:p14="http://schemas.microsoft.com/office/powerpoint/2010/main" val="3402203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498080" cy="639762"/>
          </a:xfrm>
        </p:spPr>
        <p:txBody>
          <a:bodyPr>
            <a:normAutofit fontScale="90000"/>
          </a:bodyPr>
          <a:lstStyle/>
          <a:p>
            <a:pPr algn="ctr"/>
            <a:r>
              <a:rPr lang="en-US" dirty="0" smtClean="0"/>
              <a:t>MAT 012 Changes Continued</a:t>
            </a:r>
            <a:endParaRPr lang="en-US" dirty="0"/>
          </a:p>
        </p:txBody>
      </p:sp>
      <p:sp>
        <p:nvSpPr>
          <p:cNvPr id="3" name="Content Placeholder 2"/>
          <p:cNvSpPr>
            <a:spLocks noGrp="1"/>
          </p:cNvSpPr>
          <p:nvPr>
            <p:ph idx="1"/>
          </p:nvPr>
        </p:nvSpPr>
        <p:spPr>
          <a:xfrm>
            <a:off x="1066800" y="762000"/>
            <a:ext cx="7866888" cy="5867400"/>
          </a:xfrm>
        </p:spPr>
        <p:txBody>
          <a:bodyPr>
            <a:normAutofit fontScale="92500" lnSpcReduction="20000"/>
          </a:bodyPr>
          <a:lstStyle/>
          <a:p>
            <a:pPr marL="82296" indent="0">
              <a:buNone/>
            </a:pPr>
            <a:r>
              <a:rPr lang="en-US" sz="2800" u="sng" dirty="0" smtClean="0"/>
              <a:t>MAT 012 Spring/Summer 2015 Continuing Students</a:t>
            </a:r>
          </a:p>
          <a:p>
            <a:r>
              <a:rPr lang="en-US" sz="2800" dirty="0" smtClean="0"/>
              <a:t>Continuing students will work in a MLP course using the content from Spring/Summer 2015.</a:t>
            </a:r>
          </a:p>
          <a:p>
            <a:r>
              <a:rPr lang="en-US" sz="2800" dirty="0" smtClean="0"/>
              <a:t>If you have a continuing student in your MAT 012 class, you will have two MLP courses for MAT 012 – one for your continuing students and one for your new students.</a:t>
            </a:r>
          </a:p>
          <a:p>
            <a:pPr lvl="1"/>
            <a:r>
              <a:rPr lang="en-US" sz="2400" dirty="0" smtClean="0"/>
              <a:t>It is recommended that for students who have not passed the Unit 1 Test in MAT 012 to start over in the new MA T012 MLP course and consider testing out of Proctored Quiz #1. </a:t>
            </a:r>
          </a:p>
          <a:p>
            <a:pPr lvl="1"/>
            <a:r>
              <a:rPr lang="en-US" sz="2400" dirty="0" smtClean="0"/>
              <a:t>Remember to have the student print at least two copies of their gradebook. Notify Nikki continuing students ASAP, so she can create a Continuing MAT 012 MLP course for you. </a:t>
            </a:r>
          </a:p>
          <a:p>
            <a:r>
              <a:rPr lang="en-US" sz="2800" dirty="0" smtClean="0"/>
              <a:t>Students who are continuing from Spring/Summer 2015 MUST finish MAT 012 during Fall 2015. If they do not finish, they will be required to start MAT 012 over in Spring 2016</a:t>
            </a:r>
            <a:r>
              <a:rPr lang="en-US" dirty="0" smtClean="0"/>
              <a:t>. </a:t>
            </a:r>
          </a:p>
        </p:txBody>
      </p:sp>
    </p:spTree>
    <p:extLst>
      <p:ext uri="{BB962C8B-B14F-4D97-AF65-F5344CB8AC3E}">
        <p14:creationId xmlns:p14="http://schemas.microsoft.com/office/powerpoint/2010/main" val="1835010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498080" cy="563562"/>
          </a:xfrm>
        </p:spPr>
        <p:txBody>
          <a:bodyPr>
            <a:normAutofit fontScale="90000"/>
          </a:bodyPr>
          <a:lstStyle/>
          <a:p>
            <a:pPr algn="ctr"/>
            <a:r>
              <a:rPr lang="en-US" dirty="0" smtClean="0"/>
              <a:t>General MLP Changes</a:t>
            </a:r>
            <a:endParaRPr lang="en-US" dirty="0"/>
          </a:p>
        </p:txBody>
      </p:sp>
      <p:sp>
        <p:nvSpPr>
          <p:cNvPr id="3" name="Content Placeholder 2"/>
          <p:cNvSpPr>
            <a:spLocks noGrp="1"/>
          </p:cNvSpPr>
          <p:nvPr>
            <p:ph idx="1"/>
          </p:nvPr>
        </p:nvSpPr>
        <p:spPr>
          <a:xfrm>
            <a:off x="1066800" y="914400"/>
            <a:ext cx="7924800" cy="5943600"/>
          </a:xfrm>
        </p:spPr>
        <p:txBody>
          <a:bodyPr>
            <a:normAutofit fontScale="92500" lnSpcReduction="20000"/>
          </a:bodyPr>
          <a:lstStyle/>
          <a:p>
            <a:r>
              <a:rPr lang="en-US" dirty="0" smtClean="0"/>
              <a:t>Once in a MLP (or MML) course, the left navigation bar has changed due to a Pearson update. </a:t>
            </a:r>
            <a:r>
              <a:rPr lang="en-US" dirty="0"/>
              <a:t> </a:t>
            </a:r>
            <a:r>
              <a:rPr lang="en-US" dirty="0" smtClean="0"/>
              <a:t>All of the Module buttons are still the same.</a:t>
            </a:r>
          </a:p>
          <a:p>
            <a:r>
              <a:rPr lang="en-US" dirty="0" smtClean="0"/>
              <a:t>Temporary Access – The temporary access for students is now only 14 days BUT we are told that the 14 days starts when the student activates the temporary access by clicking “Pay Later.” </a:t>
            </a:r>
          </a:p>
          <a:p>
            <a:pPr lvl="1"/>
            <a:r>
              <a:rPr lang="en-US" dirty="0" smtClean="0"/>
              <a:t>This means, it should no longer be tied to the course start date. So, if you have a student who misses the first week,  logs in to MLP on the first class on week 2, he will still have 14 days to purchase a full access code. </a:t>
            </a:r>
          </a:p>
          <a:p>
            <a:pPr marL="402336" lvl="1" indent="0" algn="ctr">
              <a:buNone/>
            </a:pPr>
            <a:r>
              <a:rPr lang="en-US" b="1" dirty="0" smtClean="0"/>
              <a:t>No Major Policy/Syllabus Changes for Fall 2015</a:t>
            </a:r>
          </a:p>
        </p:txBody>
      </p:sp>
    </p:spTree>
    <p:extLst>
      <p:ext uri="{BB962C8B-B14F-4D97-AF65-F5344CB8AC3E}">
        <p14:creationId xmlns:p14="http://schemas.microsoft.com/office/powerpoint/2010/main" val="1248899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6786"/>
            <a:ext cx="7943088" cy="953814"/>
          </a:xfrm>
        </p:spPr>
        <p:txBody>
          <a:bodyPr>
            <a:normAutofit fontScale="90000"/>
          </a:bodyPr>
          <a:lstStyle/>
          <a:p>
            <a:pPr algn="ctr"/>
            <a:r>
              <a:rPr lang="en-US" dirty="0" smtClean="0"/>
              <a:t>MAT 012 vs. MAT 013A vs. MAT 013B</a:t>
            </a:r>
            <a:endParaRPr lang="en-US" dirty="0"/>
          </a:p>
        </p:txBody>
      </p:sp>
      <p:sp>
        <p:nvSpPr>
          <p:cNvPr id="3" name="Content Placeholder 2"/>
          <p:cNvSpPr>
            <a:spLocks noGrp="1"/>
          </p:cNvSpPr>
          <p:nvPr>
            <p:ph idx="1"/>
          </p:nvPr>
        </p:nvSpPr>
        <p:spPr>
          <a:xfrm>
            <a:off x="990600" y="914400"/>
            <a:ext cx="7943088" cy="5715000"/>
          </a:xfrm>
        </p:spPr>
        <p:txBody>
          <a:bodyPr>
            <a:normAutofit fontScale="92500"/>
          </a:bodyPr>
          <a:lstStyle/>
          <a:p>
            <a:pPr marL="356616" lvl="1" indent="0" algn="ctr">
              <a:buNone/>
            </a:pPr>
            <a:r>
              <a:rPr lang="en-US" dirty="0" smtClean="0"/>
              <a:t>What’s with all of these courses???</a:t>
            </a:r>
          </a:p>
          <a:p>
            <a:pPr marL="356616" lvl="1" indent="0" algn="ctr">
              <a:buNone/>
            </a:pPr>
            <a:endParaRPr lang="en-US" dirty="0" smtClean="0"/>
          </a:p>
          <a:p>
            <a:pPr marL="813816" lvl="1" indent="-457200"/>
            <a:r>
              <a:rPr lang="en-US" dirty="0" smtClean="0"/>
              <a:t>Over the past few years, the math department has tried to accelerate the time it takes for students to get to their credit math class.  </a:t>
            </a:r>
          </a:p>
          <a:p>
            <a:pPr marL="813816" lvl="1" indent="-457200"/>
            <a:r>
              <a:rPr lang="en-US" dirty="0" smtClean="0"/>
              <a:t>As we know, MAT 012 has A LOT of algebra content that is not necessary for all of our credit courses.  As a result, some of our students struggle. </a:t>
            </a:r>
          </a:p>
          <a:p>
            <a:pPr marL="813816" lvl="1" indent="-457200"/>
            <a:r>
              <a:rPr lang="en-US" dirty="0" smtClean="0"/>
              <a:t>The solution? Let’s create a version of MAT 012 (let’s call it MAT 013B) that hits upon the important algebraic concepts of MAT 012 while preparing students for a non-Calculus based track. </a:t>
            </a:r>
            <a:endParaRPr lang="en-US" dirty="0"/>
          </a:p>
          <a:p>
            <a:pPr marL="356616" lvl="1" indent="0">
              <a:buNone/>
            </a:pPr>
            <a:endParaRPr lang="en-US" dirty="0" smtClean="0"/>
          </a:p>
        </p:txBody>
      </p:sp>
    </p:spTree>
    <p:extLst>
      <p:ext uri="{BB962C8B-B14F-4D97-AF65-F5344CB8AC3E}">
        <p14:creationId xmlns:p14="http://schemas.microsoft.com/office/powerpoint/2010/main" val="1058947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639762"/>
          </a:xfrm>
        </p:spPr>
        <p:txBody>
          <a:bodyPr>
            <a:normAutofit fontScale="90000"/>
          </a:bodyPr>
          <a:lstStyle/>
          <a:p>
            <a:pPr algn="ctr"/>
            <a:r>
              <a:rPr lang="en-US" dirty="0"/>
              <a:t>MAT 012 vs. MAT 013A vs. MAT 013B</a:t>
            </a:r>
          </a:p>
        </p:txBody>
      </p:sp>
      <p:sp>
        <p:nvSpPr>
          <p:cNvPr id="3" name="Content Placeholder 2"/>
          <p:cNvSpPr>
            <a:spLocks noGrp="1"/>
          </p:cNvSpPr>
          <p:nvPr>
            <p:ph idx="1"/>
          </p:nvPr>
        </p:nvSpPr>
        <p:spPr>
          <a:xfrm>
            <a:off x="1435608" y="1143000"/>
            <a:ext cx="7498080" cy="5486400"/>
          </a:xfrm>
        </p:spPr>
        <p:txBody>
          <a:bodyPr>
            <a:normAutofit/>
          </a:bodyPr>
          <a:lstStyle/>
          <a:p>
            <a:pPr marL="82296" indent="0">
              <a:buNone/>
            </a:pPr>
            <a:r>
              <a:rPr lang="en-US" dirty="0" smtClean="0"/>
              <a:t>So wait…Do you mean to tell me that a student has to take MAT 012 </a:t>
            </a:r>
            <a:r>
              <a:rPr lang="en-US" u="sng" dirty="0" smtClean="0"/>
              <a:t>and</a:t>
            </a:r>
            <a:r>
              <a:rPr lang="en-US" dirty="0" smtClean="0"/>
              <a:t> MAT 013A/B? </a:t>
            </a:r>
          </a:p>
          <a:p>
            <a:pPr marL="82296" indent="0" algn="ctr">
              <a:buNone/>
            </a:pPr>
            <a:r>
              <a:rPr lang="en-US" sz="5400" b="1" dirty="0" smtClean="0"/>
              <a:t>NO!! </a:t>
            </a:r>
          </a:p>
          <a:p>
            <a:pPr marL="82296" indent="0" algn="ctr">
              <a:buNone/>
            </a:pPr>
            <a:endParaRPr lang="en-US" dirty="0" smtClean="0"/>
          </a:p>
          <a:p>
            <a:pPr marL="82296" indent="0" algn="ctr">
              <a:buNone/>
            </a:pPr>
            <a:r>
              <a:rPr lang="en-US" dirty="0" smtClean="0"/>
              <a:t>A student should take MAT 012 </a:t>
            </a:r>
            <a:r>
              <a:rPr lang="en-US" u="sng" dirty="0" smtClean="0"/>
              <a:t>or</a:t>
            </a:r>
            <a:r>
              <a:rPr lang="en-US" dirty="0" smtClean="0"/>
              <a:t> MAT 013A </a:t>
            </a:r>
            <a:r>
              <a:rPr lang="en-US" u="sng" dirty="0" smtClean="0"/>
              <a:t>or</a:t>
            </a:r>
            <a:r>
              <a:rPr lang="en-US" dirty="0" smtClean="0"/>
              <a:t> MAT 013B depending on the math required for their program of study.</a:t>
            </a:r>
          </a:p>
          <a:p>
            <a:pPr marL="82296" indent="0" algn="ctr">
              <a:buNone/>
            </a:pPr>
            <a:endParaRPr lang="en-US" dirty="0" smtClean="0"/>
          </a:p>
        </p:txBody>
      </p:sp>
    </p:spTree>
    <p:extLst>
      <p:ext uri="{BB962C8B-B14F-4D97-AF65-F5344CB8AC3E}">
        <p14:creationId xmlns:p14="http://schemas.microsoft.com/office/powerpoint/2010/main" val="18350108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264</TotalTime>
  <Words>1864</Words>
  <Application>Microsoft Office PowerPoint</Application>
  <PresentationFormat>On-screen Show (4:3)</PresentationFormat>
  <Paragraphs>157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Math FIRS3T Gathering </vt:lpstr>
      <vt:lpstr>MAT 005 &amp; MAT 010 - EdReady</vt:lpstr>
      <vt:lpstr>MAT 011 Changes</vt:lpstr>
      <vt:lpstr>MAT 012 Changes</vt:lpstr>
      <vt:lpstr>MAT 012 Changes Continued</vt:lpstr>
      <vt:lpstr>MAT 012 Changes Continued</vt:lpstr>
      <vt:lpstr>General MLP Changes</vt:lpstr>
      <vt:lpstr>MAT 012 vs. MAT 013A vs. MAT 013B</vt:lpstr>
      <vt:lpstr>MAT 012 vs. MAT 013A vs. MAT 013B</vt:lpstr>
      <vt:lpstr>Developmental Math Pathways</vt:lpstr>
      <vt:lpstr>Highlights of MAT 012</vt:lpstr>
      <vt:lpstr>Highlights of MAT 013A</vt:lpstr>
      <vt:lpstr>Highlights of MAT 013B</vt:lpstr>
      <vt:lpstr>First Day Considerations</vt:lpstr>
      <vt:lpstr>First Day Considerations</vt:lpstr>
      <vt:lpstr>General Reminders</vt:lpstr>
      <vt:lpstr>General Reminders</vt:lpstr>
      <vt:lpstr>General Reminders</vt:lpstr>
    </vt:vector>
  </TitlesOfParts>
  <Company>Windows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FIRS3T Gathering </dc:title>
  <dc:creator>Beth O'Reilly</dc:creator>
  <cp:lastModifiedBy>Windows User</cp:lastModifiedBy>
  <cp:revision>97</cp:revision>
  <dcterms:created xsi:type="dcterms:W3CDTF">2015-08-17T00:12:02Z</dcterms:created>
  <dcterms:modified xsi:type="dcterms:W3CDTF">2015-08-18T00:12:24Z</dcterms:modified>
</cp:coreProperties>
</file>