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61" r:id="rId6"/>
    <p:sldId id="278" r:id="rId7"/>
    <p:sldId id="264" r:id="rId8"/>
    <p:sldId id="262" r:id="rId9"/>
    <p:sldId id="279" r:id="rId10"/>
    <p:sldId id="269" r:id="rId11"/>
    <p:sldId id="266" r:id="rId12"/>
    <p:sldId id="268" r:id="rId13"/>
    <p:sldId id="267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0" autoAdjust="0"/>
    <p:restoredTop sz="94660"/>
  </p:normalViewPr>
  <p:slideViewPr>
    <p:cSldViewPr>
      <p:cViewPr>
        <p:scale>
          <a:sx n="105" d="100"/>
          <a:sy n="105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D3D91-5E88-4931-92E2-C7C7C7BF735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AF92B-59A8-4268-8B7F-8BEA0F1A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9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AF92B-59A8-4268-8B7F-8BEA0F1ACF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AF92B-59A8-4268-8B7F-8BEA0F1ACF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4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AF92B-59A8-4268-8B7F-8BEA0F1ACF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5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1C8C29-5529-4C07-89F9-A8C60DB1160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ED7EE6-F99C-4BF6-B229-3FA6712B36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52601"/>
            <a:ext cx="86868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Roles of the Teacher &amp; Student in a Math FIRS</a:t>
            </a:r>
            <a:r>
              <a:rPr lang="en-US" baseline="30000" dirty="0" smtClean="0"/>
              <a:t>3</a:t>
            </a:r>
            <a:r>
              <a:rPr lang="en-US" dirty="0" smtClean="0"/>
              <a:t>T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556260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All faculty must hold at least one office hour per week in a lab </a:t>
            </a:r>
            <a:r>
              <a:rPr lang="en-US" dirty="0" smtClean="0"/>
              <a:t>(CRSC 190 or AMIL 206) for </a:t>
            </a:r>
            <a:r>
              <a:rPr lang="en-US" i="1" u="sng" dirty="0" smtClean="0"/>
              <a:t>each Math FIRS</a:t>
            </a:r>
            <a:r>
              <a:rPr lang="en-US" i="1" u="sng" baseline="30000" dirty="0" smtClean="0"/>
              <a:t>3</a:t>
            </a:r>
            <a:r>
              <a:rPr lang="en-US" i="1" u="sng" dirty="0" smtClean="0"/>
              <a:t>T section taught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b="1" dirty="0" smtClean="0"/>
              <a:t>Tell your students</a:t>
            </a:r>
            <a:r>
              <a:rPr lang="en-US" dirty="0" smtClean="0"/>
              <a:t>—from all your classes—so they can come by. </a:t>
            </a:r>
          </a:p>
          <a:p>
            <a:r>
              <a:rPr lang="en-US" b="1" dirty="0" smtClean="0"/>
              <a:t>Do not sit </a:t>
            </a:r>
            <a:r>
              <a:rPr lang="en-US" dirty="0" smtClean="0"/>
              <a:t>at a desk or terminal, completing other work.</a:t>
            </a:r>
          </a:p>
          <a:p>
            <a:r>
              <a:rPr lang="en-US" b="1" dirty="0" smtClean="0"/>
              <a:t>Walk around </a:t>
            </a:r>
            <a:r>
              <a:rPr lang="en-US" dirty="0" smtClean="0"/>
              <a:t>the lab to help students.</a:t>
            </a:r>
          </a:p>
          <a:p>
            <a:r>
              <a:rPr lang="en-US" b="1" dirty="0" smtClean="0"/>
              <a:t>Try to keep your voice low.</a:t>
            </a:r>
          </a:p>
          <a:p>
            <a:r>
              <a:rPr lang="en-US" b="1" dirty="0" smtClean="0"/>
              <a:t>Check green sheets</a:t>
            </a:r>
            <a:r>
              <a:rPr lang="en-US" dirty="0" smtClean="0"/>
              <a:t>, orange sheets, notebooks, and work. Do not discuss corrections or other material in the Testing Area.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b="1" dirty="0" smtClean="0"/>
              <a:t>Start tests/quizzes</a:t>
            </a:r>
            <a:r>
              <a:rPr lang="en-US" dirty="0" smtClean="0"/>
              <a:t>. Follow lab guidelines for test administration. </a:t>
            </a:r>
          </a:p>
          <a:p>
            <a:r>
              <a:rPr lang="en-US" dirty="0" smtClean="0"/>
              <a:t>If you think a </a:t>
            </a:r>
            <a:r>
              <a:rPr lang="en-US" b="1" dirty="0" smtClean="0"/>
              <a:t>test password </a:t>
            </a:r>
            <a:r>
              <a:rPr lang="en-US" dirty="0" smtClean="0"/>
              <a:t>has been compromised, tell Nikki Longmore immediately.</a:t>
            </a:r>
          </a:p>
          <a:p>
            <a:r>
              <a:rPr lang="en-US" dirty="0" smtClean="0"/>
              <a:t>If a student uses </a:t>
            </a:r>
            <a:r>
              <a:rPr lang="en-US" b="1" dirty="0" smtClean="0"/>
              <a:t>unauthorized materials </a:t>
            </a:r>
            <a:r>
              <a:rPr lang="en-US" dirty="0" smtClean="0"/>
              <a:t>on a test or quiz, …</a:t>
            </a:r>
          </a:p>
          <a:p>
            <a:pPr lvl="1"/>
            <a:r>
              <a:rPr lang="en-US" dirty="0" smtClean="0"/>
              <a:t>Submit their test/quiz, and confiscate the unauthorized materials.</a:t>
            </a:r>
          </a:p>
          <a:p>
            <a:pPr lvl="1"/>
            <a:r>
              <a:rPr lang="en-US" dirty="0" smtClean="0"/>
              <a:t>Inform the student that the incident will be reported to their instructor and to the college.</a:t>
            </a:r>
          </a:p>
          <a:p>
            <a:pPr lvl="1"/>
            <a:r>
              <a:rPr lang="en-US" dirty="0" smtClean="0"/>
              <a:t>Submit an Academic Integrity Violation report.</a:t>
            </a:r>
          </a:p>
          <a:p>
            <a:pPr lvl="1"/>
            <a:r>
              <a:rPr lang="en-US" dirty="0" smtClean="0"/>
              <a:t>Inform the student’s instructor and Nikki Longmore immediately.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Role of the Teacher </a:t>
            </a:r>
            <a:r>
              <a:rPr lang="en-US" sz="3600" u="sng" dirty="0" smtClean="0"/>
              <a:t>Outside of Class</a:t>
            </a:r>
            <a:br>
              <a:rPr lang="en-US" sz="3600" u="sng" dirty="0" smtClean="0"/>
            </a:br>
            <a:r>
              <a:rPr lang="en-US" dirty="0" smtClean="0">
                <a:solidFill>
                  <a:srgbClr val="C00000"/>
                </a:solidFill>
                <a:effectLst/>
              </a:rPr>
              <a:t>Holding office hours in the lab:</a:t>
            </a:r>
            <a:endParaRPr lang="en-US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25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Show up on time and stay for the entire class. </a:t>
            </a:r>
            <a:r>
              <a:rPr lang="en-US" dirty="0" smtClean="0">
                <a:solidFill>
                  <a:srgbClr val="C00000"/>
                </a:solidFill>
              </a:rPr>
              <a:t>“Seat time” is one of the keys to success.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Learn the required course material using the course tools.</a:t>
            </a:r>
          </a:p>
          <a:p>
            <a:pPr lvl="1"/>
            <a:r>
              <a:rPr lang="en-US" dirty="0" smtClean="0"/>
              <a:t>Read the on-line text, and watch the video lectures.</a:t>
            </a:r>
          </a:p>
          <a:p>
            <a:pPr lvl="1"/>
            <a:r>
              <a:rPr lang="en-US" dirty="0" smtClean="0"/>
              <a:t>Fill in the Note-Taking Guide in its entirety, writing down the original problem and showing all work.</a:t>
            </a:r>
          </a:p>
          <a:p>
            <a:pPr lvl="1"/>
            <a:r>
              <a:rPr lang="en-US" dirty="0" smtClean="0"/>
              <a:t>Use the Note-Taking Guide as a reference when completing Practice assignments.</a:t>
            </a:r>
          </a:p>
          <a:p>
            <a:pPr lvl="1"/>
            <a:r>
              <a:rPr lang="en-US" dirty="0" smtClean="0"/>
              <a:t>Complete Practice assignments in MLP and in writing in an organized manner.</a:t>
            </a:r>
          </a:p>
          <a:p>
            <a:pPr lvl="1"/>
            <a:r>
              <a:rPr lang="en-US" dirty="0" smtClean="0"/>
              <a:t>Complete all Prep assignments and Checkpoint Quizzes in the Note-Taking Guide.</a:t>
            </a:r>
          </a:p>
          <a:p>
            <a:pPr lvl="1"/>
            <a:r>
              <a:rPr lang="en-US" dirty="0" smtClean="0"/>
              <a:t>Ask questions of your instructor and of lab workers when you are confused.</a:t>
            </a:r>
          </a:p>
          <a:p>
            <a:pPr lvl="2"/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Role of the Student </a:t>
            </a:r>
            <a:r>
              <a:rPr lang="en-US" u="sng" dirty="0" smtClean="0">
                <a:solidFill>
                  <a:srgbClr val="C00000"/>
                </a:solidFill>
              </a:rPr>
              <a:t>in Class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Take Proctored Quizzes and Tests</a:t>
            </a:r>
          </a:p>
          <a:p>
            <a:pPr lvl="1"/>
            <a:r>
              <a:rPr lang="en-US" dirty="0" smtClean="0"/>
              <a:t>Complete Test/Quiz corrections if required.</a:t>
            </a:r>
          </a:p>
          <a:p>
            <a:pPr lvl="1"/>
            <a:r>
              <a:rPr lang="en-US" dirty="0" smtClean="0"/>
              <a:t>Meet with the instructor to review corrections and determine if ready for a retest.</a:t>
            </a:r>
          </a:p>
          <a:p>
            <a:pPr lvl="1"/>
            <a:r>
              <a:rPr lang="en-US" dirty="0" smtClean="0"/>
              <a:t>Complete any Retake assignments, as necessary.</a:t>
            </a:r>
          </a:p>
          <a:p>
            <a:endParaRPr lang="en-US" dirty="0"/>
          </a:p>
          <a:p>
            <a:r>
              <a:rPr lang="en-US" dirty="0" smtClean="0"/>
              <a:t>Stay on task. (Work for other classes, web-surfing, texting, or any other activity unrelated to math is not allowed during math class.)</a:t>
            </a:r>
          </a:p>
          <a:p>
            <a:endParaRPr lang="en-US" dirty="0"/>
          </a:p>
          <a:p>
            <a:r>
              <a:rPr lang="en-US" dirty="0" smtClean="0"/>
              <a:t>Raise hand for help.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Role of the Student </a:t>
            </a:r>
            <a:r>
              <a:rPr lang="en-US" u="sng" dirty="0" smtClean="0">
                <a:solidFill>
                  <a:srgbClr val="C00000"/>
                </a:solidFill>
              </a:rPr>
              <a:t>in Class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i="1" u="sng" dirty="0" smtClean="0"/>
              <a:t>Spend enough time working outside of class </a:t>
            </a:r>
            <a:r>
              <a:rPr lang="en-US" dirty="0" smtClean="0"/>
              <a:t>to stay on track with the course schedule.</a:t>
            </a:r>
          </a:p>
          <a:p>
            <a:pPr lvl="1"/>
            <a:r>
              <a:rPr lang="en-US" dirty="0"/>
              <a:t>010 students should spend </a:t>
            </a:r>
            <a:r>
              <a:rPr lang="en-US" dirty="0" smtClean="0"/>
              <a:t>at least 4-6 hours </a:t>
            </a:r>
            <a:r>
              <a:rPr lang="en-US" dirty="0"/>
              <a:t>per </a:t>
            </a:r>
            <a:r>
              <a:rPr lang="en-US" dirty="0" smtClean="0"/>
              <a:t>week.</a:t>
            </a:r>
            <a:endParaRPr lang="en-US" dirty="0"/>
          </a:p>
          <a:p>
            <a:pPr lvl="1"/>
            <a:r>
              <a:rPr lang="en-US" dirty="0" smtClean="0"/>
              <a:t>011/012 students should spend at least 8-12 hours per week.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Make-up Participation points by working in one of the Math Labs (CRSC 190 or AMIL 206).</a:t>
            </a:r>
          </a:p>
          <a:p>
            <a:endParaRPr lang="en-US" dirty="0"/>
          </a:p>
          <a:p>
            <a:r>
              <a:rPr lang="en-US" dirty="0" smtClean="0"/>
              <a:t>Contact the professor when you get stuck.</a:t>
            </a:r>
          </a:p>
          <a:p>
            <a:endParaRPr lang="en-US" dirty="0"/>
          </a:p>
          <a:p>
            <a:r>
              <a:rPr lang="en-US" dirty="0" smtClean="0"/>
              <a:t>Assess whether you need to visit your professor’s office hours for more one-on-one assistance.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Role of the Student </a:t>
            </a:r>
            <a:r>
              <a:rPr lang="en-US" u="sng" dirty="0" smtClean="0">
                <a:solidFill>
                  <a:srgbClr val="C00000"/>
                </a:solidFill>
              </a:rPr>
              <a:t>Outside of Class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Students appreciate the time you spend with them, so show them your excitement for math and your concern for their success!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Be Yourself</a:t>
            </a:r>
            <a:r>
              <a:rPr lang="en-US" dirty="0" smtClean="0">
                <a:solidFill>
                  <a:srgbClr val="C00000"/>
                </a:solidFill>
              </a:rPr>
              <a:t>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816109" cy="5562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200" dirty="0" smtClean="0"/>
              <a:t>Be on time or early, and expect the same of your students.</a:t>
            </a:r>
          </a:p>
          <a:p>
            <a:endParaRPr lang="en-US" sz="3200" dirty="0"/>
          </a:p>
          <a:p>
            <a:r>
              <a:rPr lang="en-US" sz="3200" b="1" i="1" u="sng" dirty="0" smtClean="0"/>
              <a:t>Meet with each student individually .</a:t>
            </a:r>
          </a:p>
          <a:p>
            <a:pPr marL="109728" indent="0">
              <a:buNone/>
            </a:pPr>
            <a:endParaRPr lang="en-US" sz="3200" dirty="0" smtClean="0"/>
          </a:p>
          <a:p>
            <a:r>
              <a:rPr lang="en-US" sz="3200" dirty="0" smtClean="0"/>
              <a:t>Note-Taking Guides and written Practice work.</a:t>
            </a:r>
          </a:p>
          <a:p>
            <a:pPr marL="109728" indent="0">
              <a:buNone/>
            </a:pPr>
            <a:endParaRPr lang="en-US" sz="3200" dirty="0" smtClean="0"/>
          </a:p>
          <a:p>
            <a:r>
              <a:rPr lang="en-US" sz="3200" dirty="0" smtClean="0"/>
              <a:t>“Green/Yellow Sheets” for Quizzes and Tests</a:t>
            </a:r>
          </a:p>
          <a:p>
            <a:pPr marL="109728" indent="0">
              <a:buNone/>
            </a:pPr>
            <a:endParaRPr lang="en-US" sz="3200" dirty="0" smtClean="0"/>
          </a:p>
          <a:p>
            <a:r>
              <a:rPr lang="en-US" sz="3200" dirty="0" smtClean="0"/>
              <a:t>Administering Tests and Quizzes</a:t>
            </a:r>
          </a:p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Role of the Teacher </a:t>
            </a:r>
            <a:r>
              <a:rPr lang="en-US" u="sng" dirty="0" smtClean="0">
                <a:solidFill>
                  <a:srgbClr val="C00000"/>
                </a:solidFill>
              </a:rPr>
              <a:t>in Class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01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8229600" cy="49956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Meet with each student </a:t>
            </a:r>
            <a:r>
              <a:rPr lang="en-US" dirty="0" smtClean="0"/>
              <a:t>at least 1-3 times during each class period—whether they raise their hand or not.</a:t>
            </a:r>
          </a:p>
          <a:p>
            <a:endParaRPr lang="en-US" dirty="0"/>
          </a:p>
          <a:p>
            <a:r>
              <a:rPr lang="en-US" b="1" dirty="0" smtClean="0"/>
              <a:t>Discuss </a:t>
            </a:r>
            <a:r>
              <a:rPr lang="en-US" b="1" dirty="0"/>
              <a:t>course </a:t>
            </a:r>
            <a:r>
              <a:rPr lang="en-US" b="1" dirty="0" smtClean="0"/>
              <a:t>progress</a:t>
            </a:r>
            <a:r>
              <a:rPr lang="en-US" dirty="0" smtClean="0"/>
              <a:t>, using </a:t>
            </a:r>
            <a:r>
              <a:rPr lang="en-US" b="1" i="1" dirty="0" smtClean="0"/>
              <a:t>THEIR</a:t>
            </a:r>
            <a:r>
              <a:rPr lang="en-US" dirty="0" smtClean="0"/>
              <a:t> course outline.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Have them check their </a:t>
            </a:r>
            <a:r>
              <a:rPr lang="en-US" b="1" dirty="0" smtClean="0"/>
              <a:t>Participation </a:t>
            </a:r>
            <a:r>
              <a:rPr lang="en-US" dirty="0"/>
              <a:t>grade in “gradebook</a:t>
            </a:r>
            <a:r>
              <a:rPr lang="en-US" dirty="0" smtClean="0"/>
              <a:t>.” </a:t>
            </a:r>
          </a:p>
          <a:p>
            <a:pPr lvl="1"/>
            <a:r>
              <a:rPr lang="en-US" dirty="0" smtClean="0"/>
              <a:t>Discuss with them any make-up work needed. </a:t>
            </a:r>
          </a:p>
          <a:p>
            <a:pPr lvl="1"/>
            <a:r>
              <a:rPr lang="en-US" dirty="0" smtClean="0"/>
              <a:t>Pin them down to exactly WHEN they plan to do the work. 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Look </a:t>
            </a:r>
            <a:r>
              <a:rPr lang="en-US" b="1" dirty="0"/>
              <a:t>at </a:t>
            </a:r>
            <a:r>
              <a:rPr lang="en-US" b="1" dirty="0" smtClean="0"/>
              <a:t>each </a:t>
            </a:r>
            <a:r>
              <a:rPr lang="en-US" b="1" dirty="0"/>
              <a:t>Note-Taking Guide and </a:t>
            </a:r>
            <a:r>
              <a:rPr lang="en-US" b="1" dirty="0" smtClean="0"/>
              <a:t>written work</a:t>
            </a:r>
            <a:r>
              <a:rPr lang="en-US" dirty="0" smtClean="0"/>
              <a:t>—identify any missing work as soon as possible.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Answer questions</a:t>
            </a:r>
            <a:r>
              <a:rPr lang="en-US" dirty="0"/>
              <a:t>, clarify concepts, work an example, show an alternate method—</a:t>
            </a:r>
            <a:r>
              <a:rPr lang="en-US" b="1" i="1" dirty="0"/>
              <a:t>TEACH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If a student is falling behind, work with that student to </a:t>
            </a:r>
            <a:r>
              <a:rPr lang="en-US" b="1" dirty="0" smtClean="0"/>
              <a:t>develop a plan </a:t>
            </a:r>
            <a:r>
              <a:rPr lang="en-US" dirty="0" smtClean="0"/>
              <a:t>to get back on track.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Role of the Teacher </a:t>
            </a:r>
            <a:r>
              <a:rPr lang="en-US" sz="3600" u="sng" dirty="0" smtClean="0"/>
              <a:t>in Class</a:t>
            </a:r>
            <a:r>
              <a:rPr lang="en-US" sz="36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Meet with students individually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6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47800"/>
            <a:ext cx="8229600" cy="49956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Checking Note-Taking Guides:</a:t>
            </a:r>
          </a:p>
          <a:p>
            <a:pPr marL="109728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For a </a:t>
            </a:r>
            <a:r>
              <a:rPr lang="en-US" i="1" u="sng" dirty="0" smtClean="0"/>
              <a:t>signed</a:t>
            </a:r>
            <a:r>
              <a:rPr lang="en-US" dirty="0" smtClean="0"/>
              <a:t> green sheet (initial attempt at a test/quiz), a student must fill out the note-taking guide for the appropriate module(s) </a:t>
            </a:r>
            <a:r>
              <a:rPr lang="en-US" b="1" i="1" dirty="0" smtClean="0"/>
              <a:t>COMPLETELY</a:t>
            </a:r>
            <a:r>
              <a:rPr lang="en-US" dirty="0" smtClean="0"/>
              <a:t>—all objectives, all examples, all You-Try-Its, all preps, and all check-point quizzes—</a:t>
            </a:r>
            <a:r>
              <a:rPr lang="en-US" b="1" dirty="0" smtClean="0">
                <a:solidFill>
                  <a:srgbClr val="C00000"/>
                </a:solidFill>
              </a:rPr>
              <a:t>every box and blank should be filled in appropriately</a:t>
            </a:r>
            <a:r>
              <a:rPr lang="en-US" dirty="0" smtClean="0"/>
              <a:t>. 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b="1" dirty="0" smtClean="0"/>
              <a:t>Checking Written work for Practices:</a:t>
            </a:r>
          </a:p>
          <a:p>
            <a:pPr marL="109728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For a </a:t>
            </a:r>
            <a:r>
              <a:rPr lang="en-US" i="1" u="sng" dirty="0" smtClean="0"/>
              <a:t>signed</a:t>
            </a:r>
            <a:r>
              <a:rPr lang="en-US" dirty="0" smtClean="0"/>
              <a:t> green sheet (initial attempt at a test/quiz), </a:t>
            </a:r>
            <a:r>
              <a:rPr lang="en-US" dirty="0" smtClean="0">
                <a:solidFill>
                  <a:srgbClr val="C00000"/>
                </a:solidFill>
              </a:rPr>
              <a:t>we recommend</a:t>
            </a:r>
            <a:r>
              <a:rPr lang="en-US" dirty="0" smtClean="0"/>
              <a:t> instructors require written work for all Practice and Prep assignments and all Quiz attempts.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Students </a:t>
            </a:r>
            <a:r>
              <a:rPr lang="en-US" b="1" dirty="0">
                <a:solidFill>
                  <a:srgbClr val="C00000"/>
                </a:solidFill>
              </a:rPr>
              <a:t>must show written work </a:t>
            </a:r>
            <a:r>
              <a:rPr lang="en-US" dirty="0"/>
              <a:t>in order to get a </a:t>
            </a:r>
            <a:r>
              <a:rPr lang="en-US" i="1" u="sng" dirty="0" smtClean="0"/>
              <a:t>signed</a:t>
            </a:r>
            <a:r>
              <a:rPr lang="en-US" dirty="0" smtClean="0"/>
              <a:t> green sheet </a:t>
            </a:r>
            <a:r>
              <a:rPr lang="en-US" dirty="0"/>
              <a:t>for </a:t>
            </a:r>
            <a:r>
              <a:rPr lang="en-US" dirty="0" smtClean="0"/>
              <a:t>an initial attempt at a </a:t>
            </a:r>
            <a:r>
              <a:rPr lang="en-US" dirty="0"/>
              <a:t>test or quiz from a lab worker.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Role of the Teacher </a:t>
            </a:r>
            <a:r>
              <a:rPr lang="en-US" sz="3600" u="sng" dirty="0" smtClean="0"/>
              <a:t>in Class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400" dirty="0" smtClean="0">
                <a:solidFill>
                  <a:srgbClr val="C00000"/>
                </a:solidFill>
              </a:rPr>
              <a:t>Note-Taking Guides and Written Work</a:t>
            </a:r>
            <a:endParaRPr lang="en-US" sz="3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1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19200"/>
            <a:ext cx="8153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Fill </a:t>
            </a:r>
            <a:r>
              <a:rPr lang="en-US" dirty="0"/>
              <a:t>out green </a:t>
            </a:r>
            <a:r>
              <a:rPr lang="en-US" i="1" dirty="0" smtClean="0"/>
              <a:t>Quiz/Test </a:t>
            </a:r>
            <a:r>
              <a:rPr lang="en-US" i="1" dirty="0"/>
              <a:t>Work Record  </a:t>
            </a:r>
            <a:r>
              <a:rPr lang="en-US" dirty="0" smtClean="0"/>
              <a:t>completely </a:t>
            </a:r>
            <a:r>
              <a:rPr lang="en-US" dirty="0"/>
              <a:t>in </a:t>
            </a:r>
            <a:r>
              <a:rPr lang="en-US" u="sng" dirty="0"/>
              <a:t>pen</a:t>
            </a:r>
            <a:r>
              <a:rPr lang="en-US" dirty="0" smtClean="0"/>
              <a:t>. </a:t>
            </a:r>
            <a:r>
              <a:rPr lang="en-US" b="1" u="sng" dirty="0" smtClean="0">
                <a:solidFill>
                  <a:srgbClr val="C00000"/>
                </a:solidFill>
              </a:rPr>
              <a:t>DO NOT SIGN IT </a:t>
            </a:r>
            <a:r>
              <a:rPr lang="en-US" dirty="0" smtClean="0"/>
              <a:t>unless </a:t>
            </a:r>
            <a:r>
              <a:rPr lang="en-US" dirty="0"/>
              <a:t>ALL requirements are </a:t>
            </a:r>
            <a:r>
              <a:rPr lang="en-US" dirty="0" smtClean="0"/>
              <a:t>complete!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b="1" i="1" dirty="0" smtClean="0"/>
              <a:t>First</a:t>
            </a:r>
            <a:r>
              <a:rPr lang="en-US" dirty="0" smtClean="0"/>
              <a:t> attempt at a quiz or test:</a:t>
            </a:r>
          </a:p>
          <a:p>
            <a:pPr lvl="2"/>
            <a:r>
              <a:rPr lang="en-US" u="sng" dirty="0" smtClean="0"/>
              <a:t>Note-Taking Guide </a:t>
            </a:r>
            <a:r>
              <a:rPr lang="en-US" dirty="0" smtClean="0"/>
              <a:t>must be checked for completeness</a:t>
            </a:r>
          </a:p>
          <a:p>
            <a:pPr lvl="2"/>
            <a:r>
              <a:rPr lang="en-US" u="sng" dirty="0" smtClean="0"/>
              <a:t>Written Practice work </a:t>
            </a:r>
            <a:r>
              <a:rPr lang="en-US" dirty="0" smtClean="0"/>
              <a:t>must be checked for completeness</a:t>
            </a:r>
          </a:p>
          <a:p>
            <a:pPr marL="630936" lvl="2" indent="0">
              <a:buNone/>
            </a:pPr>
            <a:endParaRPr lang="en-US" dirty="0" smtClean="0"/>
          </a:p>
          <a:p>
            <a:r>
              <a:rPr lang="en-US" b="1" i="1" dirty="0" smtClean="0"/>
              <a:t>Second (or higher) </a:t>
            </a:r>
            <a:r>
              <a:rPr lang="en-US" dirty="0" smtClean="0"/>
              <a:t>attempt at a quiz or test:</a:t>
            </a:r>
          </a:p>
          <a:p>
            <a:pPr lvl="2"/>
            <a:r>
              <a:rPr lang="en-US" dirty="0" smtClean="0"/>
              <a:t>Check students’ corrections (“Orange sheet”) along with their Green Sheet and the original quiz/test on-line in MLP (“review” from “gradebook”)</a:t>
            </a:r>
          </a:p>
          <a:p>
            <a:pPr lvl="2"/>
            <a:r>
              <a:rPr lang="en-US" dirty="0" smtClean="0"/>
              <a:t>Do not discuss corrections in the Testing Area.</a:t>
            </a:r>
          </a:p>
          <a:p>
            <a:pPr lvl="2"/>
            <a:r>
              <a:rPr lang="en-US" dirty="0" smtClean="0"/>
              <a:t>Extra prep assignments are required for a 3</a:t>
            </a:r>
            <a:r>
              <a:rPr lang="en-US" baseline="30000" dirty="0" smtClean="0"/>
              <a:t>rd</a:t>
            </a:r>
            <a:r>
              <a:rPr lang="en-US" dirty="0" smtClean="0"/>
              <a:t> or 5</a:t>
            </a:r>
            <a:r>
              <a:rPr lang="en-US" baseline="30000" dirty="0" smtClean="0"/>
              <a:t>th</a:t>
            </a:r>
            <a:r>
              <a:rPr lang="en-US" dirty="0" smtClean="0"/>
              <a:t> attempt</a:t>
            </a:r>
          </a:p>
          <a:p>
            <a:pPr lvl="2"/>
            <a:r>
              <a:rPr lang="en-US" dirty="0" smtClean="0"/>
              <a:t>Require extra study/practice for a 7</a:t>
            </a:r>
            <a:r>
              <a:rPr lang="en-US" baseline="30000" dirty="0" smtClean="0"/>
              <a:t>th</a:t>
            </a:r>
            <a:r>
              <a:rPr lang="en-US" dirty="0" smtClean="0"/>
              <a:t> (or higher) attempt</a:t>
            </a:r>
          </a:p>
          <a:p>
            <a:pPr marL="393192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Role of the Teacher </a:t>
            </a:r>
            <a:r>
              <a:rPr lang="en-US" sz="3600" u="sng" dirty="0" smtClean="0"/>
              <a:t>in Class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3600" dirty="0" smtClean="0">
                <a:solidFill>
                  <a:srgbClr val="C00000"/>
                </a:solidFill>
              </a:rPr>
              <a:t>“Green Sheets” for Quizzes/Tests: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84582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Once a student has a </a:t>
            </a:r>
            <a:r>
              <a:rPr lang="en-US" b="1" dirty="0" smtClean="0"/>
              <a:t>signed green sheet</a:t>
            </a:r>
            <a:r>
              <a:rPr lang="en-US" dirty="0" smtClean="0"/>
              <a:t>…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Check ID, </a:t>
            </a:r>
            <a:r>
              <a:rPr lang="en-US" dirty="0" smtClean="0"/>
              <a:t>initial and date the ID line on the green sheet. </a:t>
            </a:r>
          </a:p>
          <a:p>
            <a:pPr lvl="1"/>
            <a:r>
              <a:rPr lang="en-US" dirty="0" smtClean="0"/>
              <a:t>Student </a:t>
            </a:r>
            <a:r>
              <a:rPr lang="en-US" dirty="0"/>
              <a:t>should </a:t>
            </a:r>
            <a:r>
              <a:rPr lang="en-US" dirty="0" smtClean="0"/>
              <a:t>have </a:t>
            </a:r>
            <a:r>
              <a:rPr lang="en-US" dirty="0"/>
              <a:t>only </a:t>
            </a:r>
            <a:r>
              <a:rPr lang="en-US" b="1" dirty="0"/>
              <a:t>calculator, pencil, and green sheet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the Testing </a:t>
            </a:r>
            <a:r>
              <a:rPr lang="en-US" dirty="0" smtClean="0"/>
              <a:t>Area. Other items should be left in classroom area. (In a classroom, separate test-takers from others.)</a:t>
            </a:r>
          </a:p>
          <a:p>
            <a:pPr lvl="1"/>
            <a:r>
              <a:rPr lang="en-US" b="1" dirty="0" smtClean="0"/>
              <a:t>Check the green sheet</a:t>
            </a:r>
            <a:r>
              <a:rPr lang="en-US" dirty="0" smtClean="0"/>
              <a:t> to make sure that it is blank.</a:t>
            </a:r>
          </a:p>
          <a:p>
            <a:pPr lvl="1"/>
            <a:r>
              <a:rPr lang="en-US" b="1" dirty="0" smtClean="0"/>
              <a:t>Check the calculator cover </a:t>
            </a:r>
            <a:r>
              <a:rPr lang="en-US" dirty="0" smtClean="0"/>
              <a:t>for extra information.</a:t>
            </a:r>
          </a:p>
          <a:p>
            <a:pPr lvl="1"/>
            <a:r>
              <a:rPr lang="en-US" b="1" dirty="0" smtClean="0"/>
              <a:t>Students may NOT use a cellphone for any purpose </a:t>
            </a:r>
            <a:r>
              <a:rPr lang="en-US" dirty="0" smtClean="0"/>
              <a:t>during a test or quiz. It should be stowed. 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r>
              <a:rPr lang="en-US" b="1" dirty="0" smtClean="0"/>
              <a:t>Enter the password </a:t>
            </a:r>
            <a:r>
              <a:rPr lang="en-US" dirty="0" smtClean="0"/>
              <a:t>to begin the test or quiz. </a:t>
            </a:r>
            <a:r>
              <a:rPr lang="en-US" i="1" dirty="0" smtClean="0"/>
              <a:t>If you think a test password has been compromised</a:t>
            </a:r>
            <a:r>
              <a:rPr lang="en-US" dirty="0" smtClean="0"/>
              <a:t>, inform Nikki Longmore immediately.</a:t>
            </a:r>
          </a:p>
          <a:p>
            <a:endParaRPr lang="en-US" dirty="0"/>
          </a:p>
          <a:p>
            <a:r>
              <a:rPr lang="en-US" dirty="0" smtClean="0"/>
              <a:t>Control the volume of all discussions in the classroom. </a:t>
            </a:r>
          </a:p>
          <a:p>
            <a:pPr marL="109728" indent="0">
              <a:buNone/>
            </a:pPr>
            <a:endParaRPr lang="en-US" dirty="0" smtClean="0"/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Uphold </a:t>
            </a:r>
            <a:r>
              <a:rPr lang="en-US" dirty="0">
                <a:solidFill>
                  <a:srgbClr val="C00000"/>
                </a:solidFill>
              </a:rPr>
              <a:t>the college’s Academic Integrity Policy </a:t>
            </a:r>
            <a:r>
              <a:rPr lang="en-US" dirty="0"/>
              <a:t>– </a:t>
            </a:r>
            <a:r>
              <a:rPr lang="en-US" dirty="0" smtClean="0"/>
              <a:t>no </a:t>
            </a:r>
            <a:r>
              <a:rPr lang="en-US" dirty="0"/>
              <a:t>unauthorized </a:t>
            </a:r>
            <a:r>
              <a:rPr lang="en-US" dirty="0" smtClean="0"/>
              <a:t>materials; write </a:t>
            </a:r>
            <a:r>
              <a:rPr lang="en-US" dirty="0"/>
              <a:t>up </a:t>
            </a:r>
            <a:r>
              <a:rPr lang="en-US" dirty="0" smtClean="0"/>
              <a:t>violations ASAP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of the Teacher </a:t>
            </a:r>
            <a:r>
              <a:rPr lang="en-US" u="sng" dirty="0" smtClean="0"/>
              <a:t>in Class</a:t>
            </a:r>
            <a:br>
              <a:rPr lang="en-US" u="sng" dirty="0" smtClean="0"/>
            </a:br>
            <a:r>
              <a:rPr lang="en-US" dirty="0" smtClean="0">
                <a:solidFill>
                  <a:srgbClr val="C00000"/>
                </a:solidFill>
              </a:rPr>
              <a:t>Testing procedures: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Recording daily attendance in </a:t>
            </a:r>
            <a:r>
              <a:rPr lang="en-US" i="1" dirty="0" err="1" smtClean="0"/>
              <a:t>myAACC</a:t>
            </a:r>
            <a:r>
              <a:rPr lang="en-US" i="1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Updating Grades: both Participation and Test/Quiz grades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b="1" i="1" u="sng" dirty="0"/>
              <a:t>Keeping track of student progress and communicating with them.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Holding office hours in the lab.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Role of the Teacher </a:t>
            </a:r>
            <a:r>
              <a:rPr lang="en-US" u="sng" dirty="0" smtClean="0">
                <a:solidFill>
                  <a:srgbClr val="C00000"/>
                </a:solidFill>
              </a:rPr>
              <a:t>Outside of Class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2473" y="1371600"/>
            <a:ext cx="8834582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 smtClean="0"/>
              <a:t>Participation grade: daily attendance</a:t>
            </a:r>
          </a:p>
          <a:p>
            <a:pPr marL="393192" lvl="1" indent="0">
              <a:buNone/>
            </a:pPr>
            <a:r>
              <a:rPr lang="en-US" sz="2200" dirty="0" smtClean="0"/>
              <a:t>All students present for the first day of class receive a 100% Participation grade. If a student misses class, reduce their Participation grade by 5%.</a:t>
            </a:r>
          </a:p>
          <a:p>
            <a:pPr marL="393192" lvl="1" indent="0">
              <a:buNone/>
            </a:pPr>
            <a:endParaRPr lang="en-US" sz="2200" dirty="0" smtClean="0"/>
          </a:p>
          <a:p>
            <a:r>
              <a:rPr lang="en-US" sz="2600" b="1" dirty="0" smtClean="0"/>
              <a:t>Participation and Quiz/Test grades: staying “on track”</a:t>
            </a:r>
          </a:p>
          <a:p>
            <a:pPr marL="393192" lvl="1" indent="0">
              <a:buNone/>
            </a:pPr>
            <a:r>
              <a:rPr lang="en-US" sz="2200" dirty="0" smtClean="0"/>
              <a:t>Students who remain “on track” to finish the course, maintain their Participation grade. If a student does not make an initial attempt at a proctored test or quiz by its “drop dead date,” you should give that student an initial 0% for that test/quiz score (use MLP’s “manage incompletes”) and reduce their Participation grade by 5%. </a:t>
            </a:r>
          </a:p>
          <a:p>
            <a:pPr marL="393192" lvl="1" indent="0">
              <a:buNone/>
            </a:pPr>
            <a:endParaRPr lang="en-US" sz="2200" dirty="0" smtClean="0"/>
          </a:p>
          <a:p>
            <a:r>
              <a:rPr lang="en-US" sz="2600" b="1" dirty="0" smtClean="0"/>
              <a:t>Participation grade: make-up</a:t>
            </a:r>
          </a:p>
          <a:p>
            <a:pPr marL="393192" lvl="1" indent="0">
              <a:buNone/>
            </a:pPr>
            <a:r>
              <a:rPr lang="en-US" sz="2200" dirty="0" smtClean="0"/>
              <a:t>A student can add 5% to their Participation grade by working for two full hours in one of the labs—CRSC 190 or AMIL. The time must be documented. </a:t>
            </a:r>
          </a:p>
          <a:p>
            <a:pPr marL="393192" lvl="1" indent="0">
              <a:buNone/>
            </a:pPr>
            <a:endParaRPr lang="en-US" sz="2200" dirty="0" smtClean="0"/>
          </a:p>
          <a:p>
            <a:r>
              <a:rPr lang="en-US" sz="2600" dirty="0"/>
              <a:t>Students cannot take a proctored </a:t>
            </a:r>
            <a:r>
              <a:rPr lang="en-US" sz="2600" dirty="0" smtClean="0"/>
              <a:t>test/quiz </a:t>
            </a:r>
            <a:r>
              <a:rPr lang="en-US" sz="2600" dirty="0"/>
              <a:t>unless </a:t>
            </a:r>
            <a:r>
              <a:rPr lang="en-US" sz="2600" b="1" dirty="0"/>
              <a:t>Participation </a:t>
            </a:r>
            <a:r>
              <a:rPr lang="en-US" sz="2600" b="1" dirty="0" smtClean="0"/>
              <a:t>≧ 90%.</a:t>
            </a:r>
          </a:p>
          <a:p>
            <a:pPr marL="109728" indent="0">
              <a:buNone/>
            </a:pPr>
            <a:endParaRPr lang="en-US" sz="2600" dirty="0" smtClean="0"/>
          </a:p>
          <a:p>
            <a:r>
              <a:rPr lang="en-US" b="1" dirty="0" smtClean="0"/>
              <a:t>Participation grade: variations…</a:t>
            </a:r>
          </a:p>
          <a:p>
            <a:pPr marL="393192" lvl="1" indent="0">
              <a:buNone/>
            </a:pPr>
            <a:r>
              <a:rPr lang="en-US" dirty="0" smtClean="0"/>
              <a:t>Many instructors reduce Participation grades for coming late/leaving early. Some have a quiz/test policy for students who are making progress toward repairing their Participation grade.</a:t>
            </a:r>
          </a:p>
          <a:p>
            <a:pPr marL="393192" lvl="1" indent="0">
              <a:buNone/>
            </a:pPr>
            <a:endParaRPr lang="en-US" dirty="0" smtClean="0"/>
          </a:p>
          <a:p>
            <a:pPr algn="ctr"/>
            <a:r>
              <a:rPr lang="en-US" sz="3000" b="1" dirty="0" smtClean="0"/>
              <a:t>Be consistent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Teacher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 of Class</a:t>
            </a:r>
            <a:r>
              <a:rPr lang="en-US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C00000"/>
                </a:solidFill>
              </a:rPr>
              <a:t>Updating Grades: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9956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Email students on non-class days. </a:t>
            </a:r>
          </a:p>
          <a:p>
            <a:pPr lvl="1"/>
            <a:r>
              <a:rPr lang="en-US" dirty="0" smtClean="0"/>
              <a:t>Remind them of upcoming “drop dead” dates. (Many will get the quiz/test completed if they are reminded.)</a:t>
            </a:r>
          </a:p>
          <a:p>
            <a:pPr lvl="1"/>
            <a:r>
              <a:rPr lang="en-US" dirty="0" smtClean="0"/>
              <a:t>Congratulate them on milestones in the course. </a:t>
            </a:r>
          </a:p>
          <a:p>
            <a:pPr lvl="1"/>
            <a:r>
              <a:rPr lang="en-US" dirty="0" smtClean="0"/>
              <a:t>Encourage them to spend extra time in the lab to improve their Participation and course scores.</a:t>
            </a:r>
          </a:p>
          <a:p>
            <a:r>
              <a:rPr lang="en-US" b="1" dirty="0" smtClean="0"/>
              <a:t>Help those who are behind.</a:t>
            </a:r>
          </a:p>
          <a:p>
            <a:pPr lvl="1"/>
            <a:r>
              <a:rPr lang="en-US" dirty="0" smtClean="0"/>
              <a:t>Before the drop dead date for the first exam, identify all students who are not on track, and email them personally. </a:t>
            </a:r>
          </a:p>
          <a:p>
            <a:pPr lvl="1"/>
            <a:r>
              <a:rPr lang="en-US" dirty="0" smtClean="0"/>
              <a:t>Periodically throughout the semester, work with them to develop a personalized work/study plan to complete the course. </a:t>
            </a:r>
          </a:p>
          <a:p>
            <a:r>
              <a:rPr lang="en-US" b="1" dirty="0" smtClean="0"/>
              <a:t>Help those who are ahead.</a:t>
            </a:r>
          </a:p>
          <a:p>
            <a:pPr lvl="1"/>
            <a:r>
              <a:rPr lang="en-US" dirty="0" smtClean="0"/>
              <a:t>Do they want to take another math course this semester? Find out the options available from the math office. </a:t>
            </a:r>
          </a:p>
          <a:p>
            <a:pPr lvl="1"/>
            <a:r>
              <a:rPr lang="en-US" dirty="0" smtClean="0"/>
              <a:t>Help them choose their next math course based on their major requirements.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Role of the Teacher </a:t>
            </a:r>
            <a:r>
              <a:rPr lang="en-US" sz="3600" u="sng" dirty="0" smtClean="0"/>
              <a:t>Outside of Class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Keeping track of student progress: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987</TotalTime>
  <Words>1447</Words>
  <Application>Microsoft Office PowerPoint</Application>
  <PresentationFormat>On-screen Show (4:3)</PresentationFormat>
  <Paragraphs>151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Roles of the Teacher &amp; Student in a Math FIRS3T Course</vt:lpstr>
      <vt:lpstr>Role of the Teacher in Class</vt:lpstr>
      <vt:lpstr>Role of the Teacher in Class:  Meet with students individually</vt:lpstr>
      <vt:lpstr>Role of the Teacher in Class: Note-Taking Guides and Written Work</vt:lpstr>
      <vt:lpstr>Role of the Teacher in Class “Green Sheets” for Quizzes/Tests:</vt:lpstr>
      <vt:lpstr>Role of the Teacher in Class Testing procedures:</vt:lpstr>
      <vt:lpstr>Role of the Teacher Outside of Class</vt:lpstr>
      <vt:lpstr>Role of the Teacher Outside of Class Updating Grades:</vt:lpstr>
      <vt:lpstr>Role of the Teacher Outside of Class Keeping track of student progress:</vt:lpstr>
      <vt:lpstr>Role of the Teacher Outside of Class Holding office hours in the lab:</vt:lpstr>
      <vt:lpstr>Role of the Student in Class</vt:lpstr>
      <vt:lpstr>Role of the Student in Class</vt:lpstr>
      <vt:lpstr>Role of the Student Outside of Class</vt:lpstr>
      <vt:lpstr>Be Yourself!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Teacher &amp; Student in a Math FIRS3T Course</dc:title>
  <dc:creator>Prof. OReilly</dc:creator>
  <cp:lastModifiedBy>Windows User</cp:lastModifiedBy>
  <cp:revision>81</cp:revision>
  <cp:lastPrinted>2015-08-15T20:29:57Z</cp:lastPrinted>
  <dcterms:created xsi:type="dcterms:W3CDTF">2014-08-17T21:18:03Z</dcterms:created>
  <dcterms:modified xsi:type="dcterms:W3CDTF">2015-08-18T00:35:47Z</dcterms:modified>
</cp:coreProperties>
</file>