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306" r:id="rId2"/>
    <p:sldId id="320" r:id="rId3"/>
    <p:sldId id="319" r:id="rId4"/>
    <p:sldId id="321" r:id="rId5"/>
    <p:sldId id="316" r:id="rId6"/>
    <p:sldId id="317" r:id="rId7"/>
    <p:sldId id="322" r:id="rId8"/>
    <p:sldId id="324" r:id="rId9"/>
    <p:sldId id="325" r:id="rId10"/>
    <p:sldId id="32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84" y="-6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8/17/2015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8/17/2015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8001000" cy="2971800"/>
          </a:xfrm>
        </p:spPr>
        <p:txBody>
          <a:bodyPr>
            <a:noAutofit/>
          </a:bodyPr>
          <a:lstStyle/>
          <a:p>
            <a:pPr algn="ctr"/>
            <a:r>
              <a:rPr lang="en-US" sz="6600" dirty="0" smtClean="0"/>
              <a:t>Developmental </a:t>
            </a:r>
            <a:br>
              <a:rPr lang="en-US" sz="6600" dirty="0" smtClean="0"/>
            </a:br>
            <a:r>
              <a:rPr lang="en-US" sz="6600" dirty="0" smtClean="0"/>
              <a:t>Math Courses</a:t>
            </a:r>
            <a:endParaRPr lang="en-US" sz="6600" dirty="0"/>
          </a:p>
        </p:txBody>
      </p:sp>
      <p:sp>
        <p:nvSpPr>
          <p:cNvPr id="3" name="Subtitle 2"/>
          <p:cNvSpPr>
            <a:spLocks noGrp="1"/>
          </p:cNvSpPr>
          <p:nvPr>
            <p:ph type="subTitle" idx="1"/>
          </p:nvPr>
        </p:nvSpPr>
        <p:spPr>
          <a:xfrm>
            <a:off x="304800" y="4572000"/>
            <a:ext cx="7854696" cy="1752600"/>
          </a:xfrm>
        </p:spPr>
        <p:txBody>
          <a:bodyPr/>
          <a:lstStyle/>
          <a:p>
            <a:pPr algn="ctr"/>
            <a:r>
              <a:rPr lang="en-US" dirty="0" smtClean="0"/>
              <a:t>Mentor/Mentee Training – Fall 2015</a:t>
            </a:r>
          </a:p>
          <a:p>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5715000"/>
          </a:xfrm>
        </p:spPr>
        <p:txBody>
          <a:bodyPr>
            <a:noAutofit/>
          </a:bodyPr>
          <a:lstStyle/>
          <a:p>
            <a:pPr marL="0" indent="0">
              <a:buNone/>
            </a:pPr>
            <a:r>
              <a:rPr lang="en-US" sz="1600" b="1" dirty="0"/>
              <a:t>Course Description </a:t>
            </a:r>
            <a:r>
              <a:rPr lang="en-US" sz="1600" b="1" dirty="0" smtClean="0"/>
              <a:t>(2 credits): </a:t>
            </a:r>
            <a:r>
              <a:rPr lang="en-US" sz="1600" dirty="0"/>
              <a:t>An accelerated study of intermediate algebra topics supporting the problem solving skills of liberal arts mathematics courses including MAT 100 The Nature of Mathematics, MAT 133 Finite Mathematics, MAT  135 Elementary Statistics, and MAT 221 and 222 Fundamental Concepts of Mathematics I and II.  Topics include linear, rational, radical, quadratic, exponential and logarithmic equations and functions; systems of linear equations; graphing linear and non-linear functions; and inequalities.  A brief review of Beginning Algebra topics is also included. </a:t>
            </a:r>
          </a:p>
          <a:p>
            <a:pPr marL="0" indent="0">
              <a:buNone/>
            </a:pPr>
            <a:endParaRPr lang="en-US" sz="1600" b="1" dirty="0" smtClean="0"/>
          </a:p>
          <a:p>
            <a:pPr marL="0" indent="0">
              <a:buNone/>
            </a:pPr>
            <a:r>
              <a:rPr lang="en-US" sz="1600" b="1" dirty="0" smtClean="0"/>
              <a:t>Pre-Requisites for MAT 013B – </a:t>
            </a:r>
            <a:r>
              <a:rPr lang="en-US" sz="1600" dirty="0"/>
              <a:t>Achieve an appropriate score on the Mathematics Placement Test </a:t>
            </a:r>
            <a:r>
              <a:rPr lang="en-US" sz="1600" dirty="0" smtClean="0"/>
              <a:t>OR completion </a:t>
            </a:r>
            <a:r>
              <a:rPr lang="en-US" sz="1600" dirty="0"/>
              <a:t>of MAT 011 with a grade of </a:t>
            </a:r>
            <a:r>
              <a:rPr lang="en-US" sz="1600" dirty="0" smtClean="0"/>
              <a:t>C or higher.</a:t>
            </a:r>
            <a:endParaRPr lang="en-US" sz="1600" dirty="0"/>
          </a:p>
          <a:p>
            <a:pPr marL="0" indent="0">
              <a:buNone/>
            </a:pPr>
            <a:endParaRPr lang="en-US" sz="1600" b="1" dirty="0" smtClean="0"/>
          </a:p>
          <a:p>
            <a:pPr marL="0" indent="0">
              <a:buNone/>
            </a:pPr>
            <a:r>
              <a:rPr lang="en-US" sz="1600" b="1" dirty="0" smtClean="0"/>
              <a:t>Key Info – </a:t>
            </a:r>
            <a:r>
              <a:rPr lang="en-US" sz="1600" dirty="0"/>
              <a:t>O</a:t>
            </a:r>
            <a:r>
              <a:rPr lang="en-US" sz="1600" dirty="0" smtClean="0"/>
              <a:t>ffered </a:t>
            </a:r>
            <a:r>
              <a:rPr lang="en-US" sz="1600" dirty="0"/>
              <a:t>in </a:t>
            </a:r>
            <a:r>
              <a:rPr lang="en-US" sz="1600" i="1" dirty="0"/>
              <a:t>Math FIRS</a:t>
            </a:r>
            <a:r>
              <a:rPr lang="en-US" sz="1600" i="1" baseline="75000" dirty="0"/>
              <a:t>3</a:t>
            </a:r>
            <a:r>
              <a:rPr lang="en-US" sz="1600" i="1" dirty="0"/>
              <a:t>T </a:t>
            </a:r>
            <a:r>
              <a:rPr lang="en-US" sz="1600" dirty="0" smtClean="0"/>
              <a:t>format*; Calculators ARE permitted. Students need a C or higher to enroll in MAT 100/133/135/221/222. </a:t>
            </a:r>
          </a:p>
          <a:p>
            <a:pPr marL="0" indent="0">
              <a:buNone/>
            </a:pPr>
            <a:r>
              <a:rPr lang="en-US" sz="1600" dirty="0" smtClean="0"/>
              <a:t>*The only lecture section(s) of MAT 013B is paired with MAT 135. All other sections are </a:t>
            </a:r>
            <a:r>
              <a:rPr lang="en-US" sz="1600" i="1" dirty="0" smtClean="0"/>
              <a:t>Math FIRS</a:t>
            </a:r>
            <a:r>
              <a:rPr lang="en-US" sz="1600" i="1" baseline="75000" dirty="0" smtClean="0"/>
              <a:t>3</a:t>
            </a:r>
            <a:r>
              <a:rPr lang="en-US" sz="1600" i="1" dirty="0" smtClean="0"/>
              <a:t>T.</a:t>
            </a:r>
            <a:endParaRPr lang="en-US" sz="1600" dirty="0" smtClean="0"/>
          </a:p>
          <a:p>
            <a:pPr marL="0" indent="0">
              <a:buNone/>
            </a:pPr>
            <a:endParaRPr lang="en-US" sz="1600" dirty="0" smtClean="0"/>
          </a:p>
          <a:p>
            <a:pPr marL="0" indent="0">
              <a:buNone/>
            </a:pPr>
            <a:r>
              <a:rPr lang="en-US" sz="1600" dirty="0" smtClean="0"/>
              <a:t>These students will take: 	</a:t>
            </a:r>
            <a:r>
              <a:rPr lang="en-US" sz="1600" dirty="0" smtClean="0">
                <a:sym typeface="Wingdings" panose="05000000000000000000" pitchFamily="2" charset="2"/>
              </a:rPr>
              <a:t>MAT 013B  MAT 100/133/135/221/222</a:t>
            </a:r>
          </a:p>
          <a:p>
            <a:pPr marL="0" indent="0">
              <a:buNone/>
            </a:pPr>
            <a:endParaRPr lang="en-US" sz="1600" dirty="0" smtClean="0">
              <a:sym typeface="Wingdings" panose="05000000000000000000" pitchFamily="2" charset="2"/>
            </a:endParaRPr>
          </a:p>
          <a:p>
            <a:pPr marL="0" indent="0">
              <a:buNone/>
            </a:pPr>
            <a:r>
              <a:rPr lang="en-US" sz="1600" b="1" dirty="0" smtClean="0">
                <a:sym typeface="Wingdings" panose="05000000000000000000" pitchFamily="2" charset="2"/>
              </a:rPr>
              <a:t>NOTE</a:t>
            </a:r>
            <a:r>
              <a:rPr lang="en-US" sz="1600" dirty="0" smtClean="0">
                <a:sym typeface="Wingdings" panose="05000000000000000000" pitchFamily="2" charset="2"/>
              </a:rPr>
              <a:t>: MAT 013B is </a:t>
            </a:r>
            <a:r>
              <a:rPr lang="en-US" sz="1600" b="1" dirty="0" smtClean="0">
                <a:sym typeface="Wingdings" panose="05000000000000000000" pitchFamily="2" charset="2"/>
              </a:rPr>
              <a:t>NOT</a:t>
            </a:r>
            <a:r>
              <a:rPr lang="en-US" sz="1600" dirty="0" smtClean="0">
                <a:sym typeface="Wingdings" panose="05000000000000000000" pitchFamily="2" charset="2"/>
              </a:rPr>
              <a:t> a pre-requisite for MAT 141. As a result, if a student passes MAT 013B, they will NOT be eligible for MAT 141. That student would need to take either MAT 012 or MAT 013A (if eligible) before enrolling in MAT 141. </a:t>
            </a:r>
            <a:endParaRPr lang="en-US" sz="1600" dirty="0">
              <a:sym typeface="Wingdings" panose="05000000000000000000" pitchFamily="2" charset="2"/>
            </a:endParaRPr>
          </a:p>
        </p:txBody>
      </p:sp>
      <p:sp>
        <p:nvSpPr>
          <p:cNvPr id="4" name="Title 1"/>
          <p:cNvSpPr>
            <a:spLocks noGrp="1"/>
          </p:cNvSpPr>
          <p:nvPr>
            <p:ph type="title"/>
          </p:nvPr>
        </p:nvSpPr>
        <p:spPr>
          <a:xfrm>
            <a:off x="457200" y="533400"/>
            <a:ext cx="8229600" cy="533400"/>
          </a:xfrm>
        </p:spPr>
        <p:txBody>
          <a:bodyPr>
            <a:normAutofit/>
          </a:bodyPr>
          <a:lstStyle/>
          <a:p>
            <a:pPr algn="ctr"/>
            <a:r>
              <a:rPr lang="en-US" sz="2600" dirty="0" smtClean="0"/>
              <a:t>MAT 013B – Accelerated Intermediate Algebra (Non-STEM)</a:t>
            </a:r>
            <a:endParaRPr lang="en-US" sz="2600" u="sng" dirty="0">
              <a:solidFill>
                <a:srgbClr val="7030A0"/>
              </a:solidFill>
            </a:endParaRPr>
          </a:p>
        </p:txBody>
      </p:sp>
    </p:spTree>
    <p:extLst>
      <p:ext uri="{BB962C8B-B14F-4D97-AF65-F5344CB8AC3E}">
        <p14:creationId xmlns:p14="http://schemas.microsoft.com/office/powerpoint/2010/main" val="1730835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ctr"/>
            <a:r>
              <a:rPr lang="en-US" dirty="0" smtClean="0"/>
              <a:t>Developmental Math </a:t>
            </a:r>
            <a:br>
              <a:rPr lang="en-US" dirty="0" smtClean="0"/>
            </a:br>
            <a:r>
              <a:rPr lang="en-US" dirty="0" smtClean="0"/>
              <a:t>Courses Offered</a:t>
            </a:r>
            <a:endParaRPr lang="en-US" dirty="0"/>
          </a:p>
        </p:txBody>
      </p:sp>
      <p:sp>
        <p:nvSpPr>
          <p:cNvPr id="3" name="Content Placeholder 2"/>
          <p:cNvSpPr>
            <a:spLocks noGrp="1"/>
          </p:cNvSpPr>
          <p:nvPr>
            <p:ph idx="1"/>
          </p:nvPr>
        </p:nvSpPr>
        <p:spPr>
          <a:xfrm>
            <a:off x="457200" y="1676400"/>
            <a:ext cx="8229600" cy="4648200"/>
          </a:xfrm>
        </p:spPr>
        <p:txBody>
          <a:bodyPr>
            <a:normAutofit fontScale="92500" lnSpcReduction="10000"/>
          </a:bodyPr>
          <a:lstStyle/>
          <a:p>
            <a:pPr marL="0" indent="0">
              <a:buNone/>
            </a:pPr>
            <a:r>
              <a:rPr lang="en-US" b="1" dirty="0" smtClean="0"/>
              <a:t>MAT 005 </a:t>
            </a:r>
            <a:r>
              <a:rPr lang="en-US" dirty="0" smtClean="0"/>
              <a:t>– Arithmetic</a:t>
            </a:r>
          </a:p>
          <a:p>
            <a:pPr marL="0" indent="0">
              <a:buNone/>
            </a:pPr>
            <a:r>
              <a:rPr lang="en-US" sz="2200" u="sng" dirty="0" smtClean="0"/>
              <a:t>Note</a:t>
            </a:r>
            <a:r>
              <a:rPr lang="en-US" sz="2200" dirty="0" smtClean="0"/>
              <a:t>: This course is NOT part of the developmental math course sequence. Students do NOT place into this course. This course is designed for students who are applying to the AACC Nursing Program. </a:t>
            </a:r>
          </a:p>
          <a:p>
            <a:pPr marL="0" indent="0">
              <a:buNone/>
            </a:pPr>
            <a:endParaRPr lang="en-US" dirty="0"/>
          </a:p>
          <a:p>
            <a:pPr marL="0" indent="0">
              <a:buNone/>
            </a:pPr>
            <a:r>
              <a:rPr lang="en-US" b="1" dirty="0" smtClean="0"/>
              <a:t>MAT 010 </a:t>
            </a:r>
            <a:r>
              <a:rPr lang="en-US" dirty="0" smtClean="0"/>
              <a:t>– Pre-Algebra</a:t>
            </a:r>
          </a:p>
          <a:p>
            <a:pPr marL="0" indent="0">
              <a:buNone/>
            </a:pPr>
            <a:r>
              <a:rPr lang="en-US" b="1" dirty="0" smtClean="0"/>
              <a:t>MAT 011 </a:t>
            </a:r>
            <a:r>
              <a:rPr lang="en-US" dirty="0" smtClean="0"/>
              <a:t>– Beginning Algebra</a:t>
            </a:r>
          </a:p>
          <a:p>
            <a:pPr marL="0" indent="0">
              <a:buNone/>
            </a:pPr>
            <a:r>
              <a:rPr lang="en-US" b="1" dirty="0" smtClean="0"/>
              <a:t>MAT 012 </a:t>
            </a:r>
            <a:r>
              <a:rPr lang="en-US" dirty="0" smtClean="0"/>
              <a:t>– Intermediate Algebra</a:t>
            </a:r>
          </a:p>
          <a:p>
            <a:pPr marL="0" indent="0">
              <a:buNone/>
            </a:pPr>
            <a:r>
              <a:rPr lang="en-US" b="1" dirty="0" smtClean="0"/>
              <a:t>MAT 013A </a:t>
            </a:r>
            <a:r>
              <a:rPr lang="en-US" dirty="0" smtClean="0"/>
              <a:t>– Accelerated Intermediate Algebra paired with MAT 141 – College Algebra &amp;Trig 1</a:t>
            </a:r>
          </a:p>
          <a:p>
            <a:pPr marL="0" indent="0">
              <a:buNone/>
            </a:pPr>
            <a:r>
              <a:rPr lang="en-US" b="1" dirty="0" smtClean="0"/>
              <a:t>MAT 013 B </a:t>
            </a:r>
            <a:r>
              <a:rPr lang="en-US" dirty="0" smtClean="0"/>
              <a:t>– Accelerated Intermediate Algebra for non-STEM programs of study</a:t>
            </a:r>
            <a:endParaRPr lang="en-US" dirty="0"/>
          </a:p>
        </p:txBody>
      </p:sp>
    </p:spTree>
    <p:extLst>
      <p:ext uri="{BB962C8B-B14F-4D97-AF65-F5344CB8AC3E}">
        <p14:creationId xmlns:p14="http://schemas.microsoft.com/office/powerpoint/2010/main" val="1252261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smtClean="0"/>
              <a:t>Developmental Course Pathways </a:t>
            </a:r>
            <a:endParaRPr lang="en-US" dirty="0"/>
          </a:p>
        </p:txBody>
      </p:sp>
      <p:sp>
        <p:nvSpPr>
          <p:cNvPr id="3" name="Content Placeholder 2"/>
          <p:cNvSpPr>
            <a:spLocks noGrp="1"/>
          </p:cNvSpPr>
          <p:nvPr>
            <p:ph idx="1"/>
          </p:nvPr>
        </p:nvSpPr>
        <p:spPr>
          <a:xfrm>
            <a:off x="457200" y="1524000"/>
            <a:ext cx="8458200" cy="4800600"/>
          </a:xfrm>
        </p:spPr>
        <p:txBody>
          <a:bodyPr>
            <a:normAutofit fontScale="92500" lnSpcReduction="10000"/>
          </a:bodyPr>
          <a:lstStyle/>
          <a:p>
            <a:pPr marL="0" indent="0">
              <a:buNone/>
            </a:pPr>
            <a:r>
              <a:rPr lang="en-US" b="1" dirty="0" smtClean="0"/>
              <a:t>Option #1</a:t>
            </a:r>
          </a:p>
          <a:p>
            <a:pPr marL="0" indent="0">
              <a:buNone/>
            </a:pPr>
            <a:r>
              <a:rPr lang="en-US" dirty="0" smtClean="0"/>
              <a:t>MAT 010 </a:t>
            </a:r>
            <a:r>
              <a:rPr lang="en-US" dirty="0" smtClean="0">
                <a:sym typeface="Wingdings" panose="05000000000000000000" pitchFamily="2" charset="2"/>
              </a:rPr>
              <a:t> MAT 011  MAT 012  Credit Math </a:t>
            </a:r>
          </a:p>
          <a:p>
            <a:pPr marL="0" indent="0">
              <a:buNone/>
            </a:pPr>
            <a:r>
              <a:rPr lang="en-US" sz="2000" dirty="0" smtClean="0">
                <a:sym typeface="Wingdings" panose="05000000000000000000" pitchFamily="2" charset="2"/>
              </a:rPr>
              <a:t>Pre-Algebra       Beg. Algebra     Int. Algebra     (preferably MAT 141/MAT 151)</a:t>
            </a:r>
          </a:p>
          <a:p>
            <a:pPr marL="0" indent="0">
              <a:buNone/>
            </a:pPr>
            <a:endParaRPr lang="en-US" dirty="0" smtClean="0">
              <a:sym typeface="Wingdings" panose="05000000000000000000" pitchFamily="2" charset="2"/>
            </a:endParaRPr>
          </a:p>
          <a:p>
            <a:pPr marL="0" indent="0">
              <a:buNone/>
            </a:pPr>
            <a:r>
              <a:rPr lang="en-US" b="1" dirty="0" smtClean="0">
                <a:sym typeface="Wingdings" panose="05000000000000000000" pitchFamily="2" charset="2"/>
              </a:rPr>
              <a:t>Option #2 </a:t>
            </a:r>
            <a:r>
              <a:rPr lang="en-US" sz="1900" dirty="0">
                <a:sym typeface="Wingdings" panose="05000000000000000000" pitchFamily="2" charset="2"/>
              </a:rPr>
              <a:t>(eligible students only)</a:t>
            </a:r>
          </a:p>
          <a:p>
            <a:pPr marL="0" indent="0">
              <a:buNone/>
            </a:pPr>
            <a:r>
              <a:rPr lang="en-US" dirty="0" smtClean="0">
                <a:sym typeface="Wingdings" panose="05000000000000000000" pitchFamily="2" charset="2"/>
              </a:rPr>
              <a:t>MAT 010  MAT 011  MAT 013A/MAT 141 </a:t>
            </a:r>
          </a:p>
          <a:p>
            <a:pPr marL="0" indent="0">
              <a:buNone/>
            </a:pPr>
            <a:r>
              <a:rPr lang="en-US" sz="2000" dirty="0" smtClean="0">
                <a:sym typeface="Wingdings" panose="05000000000000000000" pitchFamily="2" charset="2"/>
              </a:rPr>
              <a:t>Pre-Algebra    Beg</a:t>
            </a:r>
            <a:r>
              <a:rPr lang="en-US" sz="2000" dirty="0">
                <a:sym typeface="Wingdings" panose="05000000000000000000" pitchFamily="2" charset="2"/>
              </a:rPr>
              <a:t>. Algebra     </a:t>
            </a:r>
            <a:r>
              <a:rPr lang="en-US" sz="2000" dirty="0" smtClean="0">
                <a:sym typeface="Wingdings" panose="05000000000000000000" pitchFamily="2" charset="2"/>
              </a:rPr>
              <a:t>Accelerated Int</a:t>
            </a:r>
            <a:r>
              <a:rPr lang="en-US" sz="2000" dirty="0">
                <a:sym typeface="Wingdings" panose="05000000000000000000" pitchFamily="2" charset="2"/>
              </a:rPr>
              <a:t>. </a:t>
            </a:r>
            <a:r>
              <a:rPr lang="en-US" sz="2000" dirty="0" smtClean="0">
                <a:sym typeface="Wingdings" panose="05000000000000000000" pitchFamily="2" charset="2"/>
              </a:rPr>
              <a:t>Algebra paired with MAT 141</a:t>
            </a:r>
            <a:endParaRPr lang="en-US" sz="2000" dirty="0">
              <a:sym typeface="Wingdings" panose="05000000000000000000" pitchFamily="2" charset="2"/>
            </a:endParaRPr>
          </a:p>
          <a:p>
            <a:pPr marL="0" indent="0">
              <a:buNone/>
            </a:pPr>
            <a:endParaRPr lang="en-US" dirty="0" smtClean="0">
              <a:sym typeface="Wingdings" panose="05000000000000000000" pitchFamily="2" charset="2"/>
            </a:endParaRPr>
          </a:p>
          <a:p>
            <a:pPr marL="0" indent="0">
              <a:buNone/>
            </a:pPr>
            <a:r>
              <a:rPr lang="en-US" b="1" dirty="0" smtClean="0">
                <a:sym typeface="Wingdings" panose="05000000000000000000" pitchFamily="2" charset="2"/>
              </a:rPr>
              <a:t>Option #3</a:t>
            </a:r>
          </a:p>
          <a:p>
            <a:pPr marL="0" indent="0">
              <a:buNone/>
            </a:pPr>
            <a:r>
              <a:rPr lang="en-US" dirty="0" smtClean="0">
                <a:sym typeface="Wingdings" panose="05000000000000000000" pitchFamily="2" charset="2"/>
              </a:rPr>
              <a:t>MAT 010  MAT 011  MAT 013B  MAT 100/133/135/</a:t>
            </a:r>
            <a:r>
              <a:rPr lang="en-US" dirty="0">
                <a:sym typeface="Wingdings" panose="05000000000000000000" pitchFamily="2" charset="2"/>
              </a:rPr>
              <a:t>221/222</a:t>
            </a:r>
          </a:p>
          <a:p>
            <a:pPr marL="0" indent="0">
              <a:buNone/>
            </a:pPr>
            <a:r>
              <a:rPr lang="en-US" sz="2200" dirty="0" smtClean="0">
                <a:sym typeface="Wingdings" panose="05000000000000000000" pitchFamily="2" charset="2"/>
              </a:rPr>
              <a:t>Pre-Algebra    </a:t>
            </a:r>
            <a:r>
              <a:rPr lang="en-US" sz="2200" dirty="0">
                <a:sym typeface="Wingdings" panose="05000000000000000000" pitchFamily="2" charset="2"/>
              </a:rPr>
              <a:t>Beg. Algebra   </a:t>
            </a:r>
            <a:r>
              <a:rPr lang="en-US" sz="2200" dirty="0" smtClean="0">
                <a:sym typeface="Wingdings" panose="05000000000000000000" pitchFamily="2" charset="2"/>
              </a:rPr>
              <a:t>Acc</a:t>
            </a:r>
            <a:r>
              <a:rPr lang="en-US" sz="2200" dirty="0">
                <a:sym typeface="Wingdings" panose="05000000000000000000" pitchFamily="2" charset="2"/>
              </a:rPr>
              <a:t>. Int. Algebra </a:t>
            </a:r>
            <a:r>
              <a:rPr lang="en-US" sz="2200" dirty="0" smtClean="0">
                <a:sym typeface="Wingdings" panose="05000000000000000000" pitchFamily="2" charset="2"/>
              </a:rPr>
              <a:t>     Non-STEM Credit Math</a:t>
            </a:r>
            <a:r>
              <a:rPr lang="en-US" dirty="0">
                <a:sym typeface="Wingdings" panose="05000000000000000000" pitchFamily="2" charset="2"/>
              </a:rPr>
              <a:t>	</a:t>
            </a:r>
            <a:r>
              <a:rPr lang="en-US" dirty="0" smtClean="0">
                <a:sym typeface="Wingdings" panose="05000000000000000000" pitchFamily="2" charset="2"/>
              </a:rPr>
              <a:t>					</a:t>
            </a:r>
          </a:p>
        </p:txBody>
      </p:sp>
    </p:spTree>
    <p:extLst>
      <p:ext uri="{BB962C8B-B14F-4D97-AF65-F5344CB8AC3E}">
        <p14:creationId xmlns:p14="http://schemas.microsoft.com/office/powerpoint/2010/main" val="704795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dirty="0" smtClean="0"/>
              <a:t>MAT 012 / 013A / 013B</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dirty="0" smtClean="0"/>
              <a:t>Students who have Intermediate Algebra as a Developmental Math requirement need to take only </a:t>
            </a:r>
            <a:r>
              <a:rPr lang="en-US" b="1" dirty="0" smtClean="0"/>
              <a:t>MAT 012 </a:t>
            </a:r>
            <a:r>
              <a:rPr lang="en-US" b="1" u="sng" dirty="0" smtClean="0"/>
              <a:t>or</a:t>
            </a:r>
            <a:r>
              <a:rPr lang="en-US" b="1" dirty="0" smtClean="0"/>
              <a:t> MAT 013A </a:t>
            </a:r>
            <a:r>
              <a:rPr lang="en-US" b="1" u="sng" dirty="0" smtClean="0"/>
              <a:t>or</a:t>
            </a:r>
            <a:r>
              <a:rPr lang="en-US" b="1" dirty="0" smtClean="0"/>
              <a:t> MAT 013B </a:t>
            </a:r>
            <a:r>
              <a:rPr lang="en-US" dirty="0" smtClean="0"/>
              <a:t>depending on their required program of study. Students are NOT required to take ALL of these courses.</a:t>
            </a:r>
          </a:p>
          <a:p>
            <a:pPr marL="0" indent="0" algn="ctr">
              <a:buNone/>
            </a:pPr>
            <a:endParaRPr lang="en-US" dirty="0" smtClean="0"/>
          </a:p>
          <a:p>
            <a:pPr marL="0" indent="0" algn="ctr">
              <a:buNone/>
            </a:pPr>
            <a:r>
              <a:rPr lang="en-US" dirty="0" smtClean="0"/>
              <a:t>The numbering convention can be confusing for students. We have had students who enroll in MAT 013A or MAT 013B who have already passed MAT 012. These students should NOT be enrolled in MAT 013A or MAT 013B but should register for their credit math ASAP. </a:t>
            </a:r>
            <a:endParaRPr lang="en-US" dirty="0"/>
          </a:p>
        </p:txBody>
      </p:sp>
    </p:spTree>
    <p:extLst>
      <p:ext uri="{BB962C8B-B14F-4D97-AF65-F5344CB8AC3E}">
        <p14:creationId xmlns:p14="http://schemas.microsoft.com/office/powerpoint/2010/main" val="746544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410200"/>
          </a:xfrm>
        </p:spPr>
        <p:txBody>
          <a:bodyPr>
            <a:normAutofit fontScale="77500" lnSpcReduction="20000"/>
          </a:bodyPr>
          <a:lstStyle/>
          <a:p>
            <a:pPr marL="0" indent="0">
              <a:buNone/>
            </a:pPr>
            <a:r>
              <a:rPr lang="en-US" b="1" dirty="0" smtClean="0"/>
              <a:t>Course Description (1 credit): </a:t>
            </a:r>
            <a:r>
              <a:rPr lang="en-US" dirty="0" smtClean="0"/>
              <a:t>Develop </a:t>
            </a:r>
            <a:r>
              <a:rPr lang="en-US" dirty="0"/>
              <a:t>proficiency in arithmetic topics such as whole numbers, fractions, decimals, </a:t>
            </a:r>
            <a:r>
              <a:rPr lang="en-US" dirty="0" err="1"/>
              <a:t>percents</a:t>
            </a:r>
            <a:r>
              <a:rPr lang="en-US" dirty="0"/>
              <a:t>, ratio and proportion, measurement and reading graphs</a:t>
            </a:r>
            <a:r>
              <a:rPr lang="en-US" dirty="0" smtClean="0"/>
              <a:t>.</a:t>
            </a:r>
          </a:p>
          <a:p>
            <a:pPr marL="0" indent="0">
              <a:buNone/>
            </a:pPr>
            <a:endParaRPr lang="en-US" dirty="0" smtClean="0"/>
          </a:p>
          <a:p>
            <a:pPr marL="0" indent="0">
              <a:buNone/>
            </a:pPr>
            <a:r>
              <a:rPr lang="en-US" b="1" dirty="0" smtClean="0"/>
              <a:t>Key Info – </a:t>
            </a:r>
            <a:r>
              <a:rPr lang="en-US" dirty="0" smtClean="0"/>
              <a:t>Only offered in </a:t>
            </a:r>
            <a:r>
              <a:rPr lang="en-US" i="1" dirty="0" smtClean="0"/>
              <a:t>Math FIRS</a:t>
            </a:r>
            <a:r>
              <a:rPr lang="en-US" i="1" baseline="75000" dirty="0" smtClean="0"/>
              <a:t>3</a:t>
            </a:r>
            <a:r>
              <a:rPr lang="en-US" i="1" dirty="0" smtClean="0"/>
              <a:t>T with </a:t>
            </a:r>
            <a:r>
              <a:rPr lang="en-US" i="1" dirty="0" err="1" smtClean="0"/>
              <a:t>EdReady</a:t>
            </a:r>
            <a:r>
              <a:rPr lang="en-US" dirty="0"/>
              <a:t> </a:t>
            </a:r>
            <a:r>
              <a:rPr lang="en-US" dirty="0" smtClean="0"/>
              <a:t>as an 8-week course; Calculators are NOT permitted</a:t>
            </a:r>
          </a:p>
          <a:p>
            <a:pPr marL="0" indent="0">
              <a:buNone/>
            </a:pPr>
            <a:endParaRPr lang="en-US" b="1" dirty="0"/>
          </a:p>
          <a:p>
            <a:pPr marL="0" indent="0">
              <a:buNone/>
            </a:pPr>
            <a:r>
              <a:rPr lang="en-US" b="1" u="sng" dirty="0" smtClean="0"/>
              <a:t>MAT 005 Students</a:t>
            </a:r>
            <a:r>
              <a:rPr lang="en-US" b="1" dirty="0" smtClean="0"/>
              <a:t>:</a:t>
            </a:r>
          </a:p>
          <a:p>
            <a:pPr marL="0" indent="0">
              <a:buNone/>
            </a:pPr>
            <a:r>
              <a:rPr lang="en-US" b="1" dirty="0" smtClean="0"/>
              <a:t>Group A</a:t>
            </a:r>
            <a:r>
              <a:rPr lang="en-US" dirty="0" smtClean="0"/>
              <a:t> (the majority) – Students who are applying to the AACC Nursing Program who either </a:t>
            </a:r>
          </a:p>
          <a:p>
            <a:pPr marL="0" indent="0">
              <a:buNone/>
            </a:pPr>
            <a:r>
              <a:rPr lang="en-US" dirty="0"/>
              <a:t> </a:t>
            </a:r>
            <a:r>
              <a:rPr lang="en-US" dirty="0" smtClean="0"/>
              <a:t> (1) Did not successfully pass the Arithmetic Placement    </a:t>
            </a:r>
          </a:p>
          <a:p>
            <a:pPr marL="0" indent="0">
              <a:buNone/>
            </a:pPr>
            <a:r>
              <a:rPr lang="en-US" dirty="0"/>
              <a:t> </a:t>
            </a:r>
            <a:r>
              <a:rPr lang="en-US" dirty="0" smtClean="0"/>
              <a:t>  Test for the Nursing Program or </a:t>
            </a:r>
          </a:p>
          <a:p>
            <a:pPr marL="0" indent="0">
              <a:buNone/>
            </a:pPr>
            <a:r>
              <a:rPr lang="en-US" dirty="0" smtClean="0"/>
              <a:t>  (2) Opted not to take the Arithmetic Placement Test.</a:t>
            </a:r>
          </a:p>
          <a:p>
            <a:pPr marL="0" indent="0">
              <a:buNone/>
            </a:pPr>
            <a:r>
              <a:rPr lang="en-US" u="sng" dirty="0" smtClean="0"/>
              <a:t>NOTE</a:t>
            </a:r>
            <a:r>
              <a:rPr lang="en-US" dirty="0" smtClean="0"/>
              <a:t>: Many of these students have either already </a:t>
            </a:r>
            <a:r>
              <a:rPr lang="en-US" u="sng" dirty="0" smtClean="0"/>
              <a:t>met</a:t>
            </a:r>
            <a:r>
              <a:rPr lang="en-US" dirty="0" smtClean="0"/>
              <a:t> their developmental math requirement or </a:t>
            </a:r>
            <a:r>
              <a:rPr lang="en-US" u="sng" dirty="0" smtClean="0"/>
              <a:t>may not have </a:t>
            </a:r>
            <a:r>
              <a:rPr lang="en-US" dirty="0" smtClean="0"/>
              <a:t>a developmental math requirement. </a:t>
            </a:r>
          </a:p>
          <a:p>
            <a:pPr marL="0" indent="0">
              <a:buNone/>
            </a:pPr>
            <a:endParaRPr lang="en-US" dirty="0"/>
          </a:p>
          <a:p>
            <a:pPr marL="0" indent="0">
              <a:buNone/>
            </a:pPr>
            <a:r>
              <a:rPr lang="en-US" b="1" dirty="0" smtClean="0"/>
              <a:t>Group B </a:t>
            </a:r>
            <a:r>
              <a:rPr lang="en-US" dirty="0" smtClean="0"/>
              <a:t>– Students who wish to start their mathematics journey in our most basic mathematics course. </a:t>
            </a:r>
            <a:endParaRPr lang="en-US" dirty="0"/>
          </a:p>
        </p:txBody>
      </p:sp>
      <p:sp>
        <p:nvSpPr>
          <p:cNvPr id="4" name="Title 1"/>
          <p:cNvSpPr>
            <a:spLocks noGrp="1"/>
          </p:cNvSpPr>
          <p:nvPr>
            <p:ph type="title"/>
          </p:nvPr>
        </p:nvSpPr>
        <p:spPr>
          <a:xfrm>
            <a:off x="457200" y="533400"/>
            <a:ext cx="8229600" cy="762000"/>
          </a:xfrm>
        </p:spPr>
        <p:txBody>
          <a:bodyPr>
            <a:normAutofit fontScale="90000"/>
          </a:bodyPr>
          <a:lstStyle/>
          <a:p>
            <a:pPr algn="ctr"/>
            <a:r>
              <a:rPr lang="en-US" dirty="0" smtClean="0"/>
              <a:t>MAT 005 - Arithmetic</a:t>
            </a:r>
            <a:endParaRPr lang="en-US" u="sng" dirty="0">
              <a:solidFill>
                <a:srgbClr val="7030A0"/>
              </a:solidFill>
            </a:endParaRPr>
          </a:p>
        </p:txBody>
      </p:sp>
    </p:spTree>
    <p:extLst>
      <p:ext uri="{BB962C8B-B14F-4D97-AF65-F5344CB8AC3E}">
        <p14:creationId xmlns:p14="http://schemas.microsoft.com/office/powerpoint/2010/main" val="103760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800600"/>
          </a:xfrm>
        </p:spPr>
        <p:txBody>
          <a:bodyPr>
            <a:normAutofit fontScale="70000" lnSpcReduction="20000"/>
          </a:bodyPr>
          <a:lstStyle/>
          <a:p>
            <a:pPr marL="0" indent="0">
              <a:buNone/>
            </a:pPr>
            <a:r>
              <a:rPr lang="en-US" b="1" dirty="0"/>
              <a:t>Course Description </a:t>
            </a:r>
            <a:r>
              <a:rPr lang="en-US" b="1" dirty="0" smtClean="0"/>
              <a:t>(2 credits): </a:t>
            </a:r>
            <a:r>
              <a:rPr lang="en-US" dirty="0" smtClean="0"/>
              <a:t>Learn </a:t>
            </a:r>
            <a:r>
              <a:rPr lang="en-US" dirty="0"/>
              <a:t>pre-algebra topics such as arithmetic of fractions, decimals, signed numbers, literal expressions, linear equations, polynomials and word problems. Attention will be given to study skills. </a:t>
            </a:r>
            <a:endParaRPr lang="en-US" dirty="0" smtClean="0"/>
          </a:p>
          <a:p>
            <a:pPr marL="0" indent="0">
              <a:buNone/>
            </a:pPr>
            <a:endParaRPr lang="en-US" b="1" dirty="0" smtClean="0"/>
          </a:p>
          <a:p>
            <a:pPr marL="0" indent="0">
              <a:buNone/>
            </a:pPr>
            <a:r>
              <a:rPr lang="en-US" b="1" dirty="0" smtClean="0"/>
              <a:t>Key </a:t>
            </a:r>
            <a:r>
              <a:rPr lang="en-US" b="1" dirty="0"/>
              <a:t>Info – </a:t>
            </a:r>
            <a:r>
              <a:rPr lang="en-US" dirty="0" smtClean="0"/>
              <a:t>Only offered </a:t>
            </a:r>
            <a:r>
              <a:rPr lang="en-US" dirty="0"/>
              <a:t>in </a:t>
            </a:r>
            <a:r>
              <a:rPr lang="en-US" i="1" dirty="0"/>
              <a:t>Math FIRS</a:t>
            </a:r>
            <a:r>
              <a:rPr lang="en-US" i="1" baseline="75000" dirty="0"/>
              <a:t>3</a:t>
            </a:r>
            <a:r>
              <a:rPr lang="en-US" i="1" dirty="0"/>
              <a:t>T with </a:t>
            </a:r>
            <a:r>
              <a:rPr lang="en-US" i="1" dirty="0" err="1" smtClean="0"/>
              <a:t>EdReady</a:t>
            </a:r>
            <a:r>
              <a:rPr lang="en-US" i="1" dirty="0" smtClean="0"/>
              <a:t> </a:t>
            </a:r>
            <a:r>
              <a:rPr lang="en-US" dirty="0" smtClean="0"/>
              <a:t>format;  </a:t>
            </a:r>
            <a:r>
              <a:rPr lang="en-US" dirty="0"/>
              <a:t>Calculators </a:t>
            </a:r>
            <a:r>
              <a:rPr lang="en-US" dirty="0" smtClean="0"/>
              <a:t>ARE permitted; Students need a C in 010 to enroll in MAT 011. </a:t>
            </a:r>
            <a:endParaRPr lang="en-US" dirty="0"/>
          </a:p>
          <a:p>
            <a:pPr marL="0" indent="0">
              <a:buNone/>
            </a:pPr>
            <a:endParaRPr lang="en-US" dirty="0" smtClean="0"/>
          </a:p>
          <a:p>
            <a:pPr marL="0" indent="0">
              <a:buNone/>
            </a:pPr>
            <a:r>
              <a:rPr lang="en-US" b="1" u="sng" dirty="0" smtClean="0"/>
              <a:t>MAT 010 Students</a:t>
            </a:r>
            <a:r>
              <a:rPr lang="en-US" dirty="0" smtClean="0"/>
              <a:t>: </a:t>
            </a:r>
          </a:p>
          <a:p>
            <a:pPr marL="0" indent="0">
              <a:buNone/>
            </a:pPr>
            <a:r>
              <a:rPr lang="en-US" dirty="0" smtClean="0"/>
              <a:t>Students who have taken the </a:t>
            </a:r>
            <a:r>
              <a:rPr lang="en-US" dirty="0" err="1" smtClean="0"/>
              <a:t>Accuplacer</a:t>
            </a:r>
            <a:r>
              <a:rPr lang="en-US" dirty="0" smtClean="0"/>
              <a:t> Math Placement test upon starting at AACC and placed into MAT 010.</a:t>
            </a:r>
          </a:p>
          <a:p>
            <a:pPr marL="0" indent="0">
              <a:buNone/>
            </a:pPr>
            <a:endParaRPr lang="en-US" dirty="0"/>
          </a:p>
          <a:p>
            <a:pPr marL="0" indent="0">
              <a:buNone/>
            </a:pPr>
            <a:r>
              <a:rPr lang="en-US" dirty="0" smtClean="0"/>
              <a:t>These students will need to take either: </a:t>
            </a:r>
          </a:p>
          <a:p>
            <a:pPr marL="0" indent="0">
              <a:buNone/>
            </a:pPr>
            <a:r>
              <a:rPr lang="en-US" dirty="0" smtClean="0"/>
              <a:t>MAT 010 </a:t>
            </a:r>
            <a:r>
              <a:rPr lang="en-US" dirty="0" smtClean="0">
                <a:sym typeface="Wingdings" panose="05000000000000000000" pitchFamily="2" charset="2"/>
              </a:rPr>
              <a:t> MAT 011  MAT 012  Credit Math (preferably MAT 141/151)</a:t>
            </a:r>
            <a:endParaRPr lang="en-US" dirty="0">
              <a:sym typeface="Wingdings" panose="05000000000000000000" pitchFamily="2" charset="2"/>
            </a:endParaRPr>
          </a:p>
          <a:p>
            <a:pPr marL="0" indent="0">
              <a:buNone/>
            </a:pPr>
            <a:r>
              <a:rPr lang="en-US" dirty="0" smtClean="0">
                <a:sym typeface="Wingdings" panose="05000000000000000000" pitchFamily="2" charset="2"/>
              </a:rPr>
              <a:t>				    OR</a:t>
            </a:r>
          </a:p>
          <a:p>
            <a:pPr marL="0" indent="0">
              <a:buNone/>
            </a:pPr>
            <a:r>
              <a:rPr lang="en-US" dirty="0" smtClean="0"/>
              <a:t>MAT </a:t>
            </a:r>
            <a:r>
              <a:rPr lang="en-US" dirty="0"/>
              <a:t>010 </a:t>
            </a:r>
            <a:r>
              <a:rPr lang="en-US" dirty="0">
                <a:sym typeface="Wingdings" panose="05000000000000000000" pitchFamily="2" charset="2"/>
              </a:rPr>
              <a:t> </a:t>
            </a:r>
            <a:r>
              <a:rPr lang="en-US" dirty="0" smtClean="0">
                <a:sym typeface="Wingdings" panose="05000000000000000000" pitchFamily="2" charset="2"/>
              </a:rPr>
              <a:t>MAT </a:t>
            </a:r>
            <a:r>
              <a:rPr lang="en-US" dirty="0">
                <a:sym typeface="Wingdings" panose="05000000000000000000" pitchFamily="2" charset="2"/>
              </a:rPr>
              <a:t>011  MAT 013A/MAT 141 (</a:t>
            </a:r>
            <a:r>
              <a:rPr lang="en-US" sz="2000" dirty="0">
                <a:sym typeface="Wingdings" panose="05000000000000000000" pitchFamily="2" charset="2"/>
              </a:rPr>
              <a:t>must have an A in MAT </a:t>
            </a:r>
            <a:r>
              <a:rPr lang="en-US" sz="2000" dirty="0" smtClean="0">
                <a:sym typeface="Wingdings" panose="05000000000000000000" pitchFamily="2" charset="2"/>
              </a:rPr>
              <a:t>011 to enroll</a:t>
            </a:r>
            <a:r>
              <a:rPr lang="en-US" dirty="0" smtClean="0">
                <a:sym typeface="Wingdings" panose="05000000000000000000" pitchFamily="2" charset="2"/>
              </a:rPr>
              <a:t>)</a:t>
            </a:r>
          </a:p>
          <a:p>
            <a:pPr marL="0" indent="0" algn="ctr">
              <a:buNone/>
            </a:pPr>
            <a:r>
              <a:rPr lang="en-US" dirty="0" smtClean="0">
                <a:sym typeface="Wingdings" panose="05000000000000000000" pitchFamily="2" charset="2"/>
              </a:rPr>
              <a:t>OR</a:t>
            </a:r>
          </a:p>
          <a:p>
            <a:pPr marL="0" indent="0">
              <a:buNone/>
            </a:pPr>
            <a:r>
              <a:rPr lang="en-US" dirty="0" smtClean="0">
                <a:sym typeface="Wingdings" panose="05000000000000000000" pitchFamily="2" charset="2"/>
              </a:rPr>
              <a:t>MAT 010  MAT 011  MAT 013B  Non-STEM Credit Math</a:t>
            </a:r>
            <a:endParaRPr lang="en-US" dirty="0">
              <a:sym typeface="Wingdings" panose="05000000000000000000" pitchFamily="2" charset="2"/>
            </a:endParaRPr>
          </a:p>
        </p:txBody>
      </p:sp>
      <p:sp>
        <p:nvSpPr>
          <p:cNvPr id="4" name="Title 1"/>
          <p:cNvSpPr>
            <a:spLocks noGrp="1"/>
          </p:cNvSpPr>
          <p:nvPr>
            <p:ph type="title"/>
          </p:nvPr>
        </p:nvSpPr>
        <p:spPr>
          <a:xfrm>
            <a:off x="457200" y="533400"/>
            <a:ext cx="8229600" cy="896112"/>
          </a:xfrm>
        </p:spPr>
        <p:txBody>
          <a:bodyPr>
            <a:normAutofit/>
          </a:bodyPr>
          <a:lstStyle/>
          <a:p>
            <a:pPr algn="ctr"/>
            <a:r>
              <a:rPr lang="en-US" dirty="0" smtClean="0"/>
              <a:t>MAT 010 – Pre-Algebra </a:t>
            </a:r>
            <a:endParaRPr lang="en-US" u="sng" dirty="0">
              <a:solidFill>
                <a:srgbClr val="7030A0"/>
              </a:solidFill>
            </a:endParaRPr>
          </a:p>
        </p:txBody>
      </p:sp>
    </p:spTree>
    <p:extLst>
      <p:ext uri="{BB962C8B-B14F-4D97-AF65-F5344CB8AC3E}">
        <p14:creationId xmlns:p14="http://schemas.microsoft.com/office/powerpoint/2010/main" val="2550646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81600"/>
          </a:xfrm>
        </p:spPr>
        <p:txBody>
          <a:bodyPr>
            <a:normAutofit fontScale="70000" lnSpcReduction="20000"/>
          </a:bodyPr>
          <a:lstStyle/>
          <a:p>
            <a:pPr marL="0" indent="0">
              <a:buNone/>
            </a:pPr>
            <a:r>
              <a:rPr lang="en-US" b="1" dirty="0"/>
              <a:t>Course Description </a:t>
            </a:r>
            <a:r>
              <a:rPr lang="en-US" b="1" dirty="0" smtClean="0"/>
              <a:t>(4 credits): </a:t>
            </a:r>
            <a:r>
              <a:rPr lang="en-US" dirty="0"/>
              <a:t>Study beginning algebra topics such as operations on real numbers; simplifying expressions; solving first-degree equations, inequalities and application problems; graphing linear equations and solving systems of linear equations by graphing; simplifying exponents; operations on polynomials; factoring polynomials; and solving quadratic equations with applications by factoring.</a:t>
            </a:r>
          </a:p>
          <a:p>
            <a:pPr marL="0" indent="0">
              <a:buNone/>
            </a:pPr>
            <a:endParaRPr lang="en-US" b="1" dirty="0" smtClean="0"/>
          </a:p>
          <a:p>
            <a:pPr marL="0" indent="0">
              <a:buNone/>
            </a:pPr>
            <a:r>
              <a:rPr lang="en-US" b="1" dirty="0" smtClean="0"/>
              <a:t>Pre-Requisites for MAT 011 – </a:t>
            </a:r>
            <a:r>
              <a:rPr lang="en-US" dirty="0" smtClean="0"/>
              <a:t>Successful completion of MAT 010 with a C or higher OR an appropriate score on the Mathematics Placement Test </a:t>
            </a:r>
          </a:p>
          <a:p>
            <a:pPr marL="0" indent="0">
              <a:buNone/>
            </a:pPr>
            <a:endParaRPr lang="en-US" b="1" dirty="0" smtClean="0"/>
          </a:p>
          <a:p>
            <a:pPr marL="0" indent="0">
              <a:buNone/>
            </a:pPr>
            <a:r>
              <a:rPr lang="en-US" b="1" dirty="0" smtClean="0"/>
              <a:t>Key Info – </a:t>
            </a:r>
            <a:r>
              <a:rPr lang="en-US" dirty="0" smtClean="0"/>
              <a:t>Offered in Lecture and </a:t>
            </a:r>
            <a:r>
              <a:rPr lang="en-US" i="1" dirty="0" smtClean="0"/>
              <a:t>Math FIRS</a:t>
            </a:r>
            <a:r>
              <a:rPr lang="en-US" i="1" baseline="75000" dirty="0" smtClean="0"/>
              <a:t>3</a:t>
            </a:r>
            <a:r>
              <a:rPr lang="en-US" i="1" dirty="0" smtClean="0"/>
              <a:t>T </a:t>
            </a:r>
            <a:r>
              <a:rPr lang="en-US" dirty="0" smtClean="0"/>
              <a:t>formats; Calculators ARE permitted; Students need a C in 011 to enroll in MAT 012 or MAT 013B OR </a:t>
            </a:r>
            <a:r>
              <a:rPr lang="en-US" dirty="0"/>
              <a:t>s</a:t>
            </a:r>
            <a:r>
              <a:rPr lang="en-US" dirty="0" smtClean="0"/>
              <a:t>tudents need an A to enroll in MAT 013A (paired with MAT 141).</a:t>
            </a:r>
          </a:p>
          <a:p>
            <a:pPr marL="0" indent="0">
              <a:buNone/>
            </a:pPr>
            <a:endParaRPr lang="en-US" dirty="0" smtClean="0"/>
          </a:p>
          <a:p>
            <a:pPr marL="0" indent="0">
              <a:buNone/>
            </a:pPr>
            <a:r>
              <a:rPr lang="en-US" dirty="0" smtClean="0"/>
              <a:t>These students will need to take either: </a:t>
            </a:r>
          </a:p>
          <a:p>
            <a:pPr marL="0" indent="0">
              <a:buNone/>
            </a:pPr>
            <a:r>
              <a:rPr lang="en-US" dirty="0" smtClean="0">
                <a:sym typeface="Wingdings" panose="05000000000000000000" pitchFamily="2" charset="2"/>
              </a:rPr>
              <a:t>MAT 011  MAT 012  Credit Math (preferably MAT 141/151)</a:t>
            </a:r>
          </a:p>
          <a:p>
            <a:pPr marL="0" indent="0">
              <a:buNone/>
            </a:pPr>
            <a:r>
              <a:rPr lang="en-US" dirty="0" smtClean="0">
                <a:sym typeface="Wingdings" panose="05000000000000000000" pitchFamily="2" charset="2"/>
              </a:rPr>
              <a:t>		OR</a:t>
            </a:r>
          </a:p>
          <a:p>
            <a:pPr marL="0" indent="0">
              <a:buNone/>
            </a:pPr>
            <a:r>
              <a:rPr lang="en-US" dirty="0">
                <a:sym typeface="Wingdings" panose="05000000000000000000" pitchFamily="2" charset="2"/>
              </a:rPr>
              <a:t>MAT 011  MAT </a:t>
            </a:r>
            <a:r>
              <a:rPr lang="en-US" dirty="0" smtClean="0">
                <a:sym typeface="Wingdings" panose="05000000000000000000" pitchFamily="2" charset="2"/>
              </a:rPr>
              <a:t>013A/MAT 141 (</a:t>
            </a:r>
            <a:r>
              <a:rPr lang="en-US" sz="2000" dirty="0" smtClean="0">
                <a:sym typeface="Wingdings" panose="05000000000000000000" pitchFamily="2" charset="2"/>
              </a:rPr>
              <a:t>must have an A in MAT 011 to enroll</a:t>
            </a:r>
            <a:r>
              <a:rPr lang="en-US" dirty="0" smtClean="0">
                <a:sym typeface="Wingdings" panose="05000000000000000000" pitchFamily="2" charset="2"/>
              </a:rPr>
              <a:t>) 	</a:t>
            </a:r>
          </a:p>
          <a:p>
            <a:pPr marL="0" indent="0">
              <a:buNone/>
            </a:pPr>
            <a:r>
              <a:rPr lang="en-US" dirty="0" smtClean="0">
                <a:sym typeface="Wingdings" panose="05000000000000000000" pitchFamily="2" charset="2"/>
              </a:rPr>
              <a:t>		OR</a:t>
            </a:r>
          </a:p>
          <a:p>
            <a:pPr marL="0" indent="0">
              <a:buNone/>
            </a:pPr>
            <a:r>
              <a:rPr lang="en-US" dirty="0" smtClean="0">
                <a:sym typeface="Wingdings" panose="05000000000000000000" pitchFamily="2" charset="2"/>
              </a:rPr>
              <a:t>MAT 011  MAT 013B  Non-STEM Credit Math (MAT 100/133/135/221/222)</a:t>
            </a:r>
            <a:endParaRPr lang="en-US" dirty="0">
              <a:sym typeface="Wingdings" panose="05000000000000000000" pitchFamily="2" charset="2"/>
            </a:endParaRPr>
          </a:p>
        </p:txBody>
      </p:sp>
      <p:sp>
        <p:nvSpPr>
          <p:cNvPr id="4" name="Title 1"/>
          <p:cNvSpPr>
            <a:spLocks noGrp="1"/>
          </p:cNvSpPr>
          <p:nvPr>
            <p:ph type="title"/>
          </p:nvPr>
        </p:nvSpPr>
        <p:spPr>
          <a:xfrm>
            <a:off x="457200" y="533400"/>
            <a:ext cx="8229600" cy="762000"/>
          </a:xfrm>
        </p:spPr>
        <p:txBody>
          <a:bodyPr>
            <a:normAutofit fontScale="90000"/>
          </a:bodyPr>
          <a:lstStyle/>
          <a:p>
            <a:pPr algn="ctr"/>
            <a:r>
              <a:rPr lang="en-US" dirty="0" smtClean="0"/>
              <a:t>MAT 011 – Beginning Algebra </a:t>
            </a:r>
            <a:endParaRPr lang="en-US" u="sng" dirty="0">
              <a:solidFill>
                <a:srgbClr val="7030A0"/>
              </a:solidFill>
            </a:endParaRPr>
          </a:p>
        </p:txBody>
      </p:sp>
    </p:spTree>
    <p:extLst>
      <p:ext uri="{BB962C8B-B14F-4D97-AF65-F5344CB8AC3E}">
        <p14:creationId xmlns:p14="http://schemas.microsoft.com/office/powerpoint/2010/main" val="320212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029200"/>
          </a:xfrm>
        </p:spPr>
        <p:txBody>
          <a:bodyPr>
            <a:normAutofit fontScale="70000" lnSpcReduction="20000"/>
          </a:bodyPr>
          <a:lstStyle/>
          <a:p>
            <a:pPr marL="0" indent="0">
              <a:buNone/>
            </a:pPr>
            <a:r>
              <a:rPr lang="en-US" b="1" dirty="0"/>
              <a:t>Course Description </a:t>
            </a:r>
            <a:r>
              <a:rPr lang="en-US" b="1" dirty="0" smtClean="0"/>
              <a:t>(4 credits): </a:t>
            </a:r>
            <a:r>
              <a:rPr lang="en-US" dirty="0"/>
              <a:t>Study intermediate algebra topics.  Topics include linear, rational, radical, quadratic, exponential and logarithmic equations and functions; systems of linear equations; graphing linear and non-linear functions; inequalities; and problem solving.  A brief review of Beginning Algebra topics is also included. </a:t>
            </a:r>
            <a:endParaRPr lang="en-US" dirty="0" smtClean="0"/>
          </a:p>
          <a:p>
            <a:pPr marL="0" indent="0">
              <a:buNone/>
            </a:pPr>
            <a:endParaRPr lang="en-US" b="1" dirty="0" smtClean="0"/>
          </a:p>
          <a:p>
            <a:pPr marL="0" indent="0">
              <a:buNone/>
            </a:pPr>
            <a:r>
              <a:rPr lang="en-US" b="1" dirty="0" smtClean="0"/>
              <a:t>Pre-Requisites for MAT 012 – </a:t>
            </a:r>
            <a:r>
              <a:rPr lang="en-US" dirty="0" smtClean="0"/>
              <a:t>Successful completion of MAT 011 with a C or higher OR an appropriate score on the Mathematics Placement Test </a:t>
            </a:r>
          </a:p>
          <a:p>
            <a:pPr marL="0" indent="0">
              <a:buNone/>
            </a:pPr>
            <a:endParaRPr lang="en-US" b="1" dirty="0" smtClean="0"/>
          </a:p>
          <a:p>
            <a:pPr marL="0" indent="0">
              <a:buNone/>
            </a:pPr>
            <a:r>
              <a:rPr lang="en-US" b="1" dirty="0" smtClean="0"/>
              <a:t>Key Info – </a:t>
            </a:r>
            <a:r>
              <a:rPr lang="en-US" dirty="0" smtClean="0"/>
              <a:t>Offered in Lecture, Hybrid, Online, and </a:t>
            </a:r>
            <a:r>
              <a:rPr lang="en-US" i="1" dirty="0" smtClean="0"/>
              <a:t>Math FIRS</a:t>
            </a:r>
            <a:r>
              <a:rPr lang="en-US" i="1" baseline="75000" dirty="0" smtClean="0"/>
              <a:t>3</a:t>
            </a:r>
            <a:r>
              <a:rPr lang="en-US" i="1" dirty="0" smtClean="0"/>
              <a:t>T </a:t>
            </a:r>
            <a:r>
              <a:rPr lang="en-US" dirty="0" smtClean="0"/>
              <a:t>formats; Calculators ARE permitted;  </a:t>
            </a:r>
            <a:r>
              <a:rPr lang="en-US" b="1" dirty="0" smtClean="0"/>
              <a:t>This course is designed specifically for students whose program of study requires MAT 141/151 or higher</a:t>
            </a:r>
            <a:r>
              <a:rPr lang="en-US" dirty="0" smtClean="0"/>
              <a:t>; Students need a C in 012 to enroll in </a:t>
            </a:r>
            <a:r>
              <a:rPr lang="en-US" u="sng" dirty="0" smtClean="0"/>
              <a:t>any</a:t>
            </a:r>
            <a:r>
              <a:rPr lang="en-US" dirty="0" smtClean="0"/>
              <a:t> credit math course. </a:t>
            </a:r>
          </a:p>
          <a:p>
            <a:pPr marL="0" indent="0">
              <a:buNone/>
            </a:pPr>
            <a:endParaRPr lang="en-US" dirty="0" smtClean="0"/>
          </a:p>
          <a:p>
            <a:pPr marL="0" indent="0">
              <a:buNone/>
            </a:pPr>
            <a:r>
              <a:rPr lang="en-US" dirty="0" smtClean="0"/>
              <a:t>These students will need to take: </a:t>
            </a:r>
          </a:p>
          <a:p>
            <a:pPr marL="0" indent="0">
              <a:buNone/>
            </a:pPr>
            <a:r>
              <a:rPr lang="en-US" dirty="0" smtClean="0">
                <a:sym typeface="Wingdings" panose="05000000000000000000" pitchFamily="2" charset="2"/>
              </a:rPr>
              <a:t>		MAT 012  Credit Math (preferably MAT 141/151)</a:t>
            </a:r>
          </a:p>
          <a:p>
            <a:pPr marL="0" indent="0">
              <a:buNone/>
            </a:pPr>
            <a:r>
              <a:rPr lang="en-US" dirty="0" smtClean="0">
                <a:sym typeface="Wingdings" panose="05000000000000000000" pitchFamily="2" charset="2"/>
              </a:rPr>
              <a:t>**While MAT 012 prepares students for MAT 141/151 and beyond, a student who passes MAT 012 can enroll in </a:t>
            </a:r>
            <a:r>
              <a:rPr lang="en-US" u="sng" dirty="0" smtClean="0">
                <a:sym typeface="Wingdings" panose="05000000000000000000" pitchFamily="2" charset="2"/>
              </a:rPr>
              <a:t>any</a:t>
            </a:r>
            <a:r>
              <a:rPr lang="en-US" dirty="0" smtClean="0">
                <a:sym typeface="Wingdings" panose="05000000000000000000" pitchFamily="2" charset="2"/>
              </a:rPr>
              <a:t> credit level math course. </a:t>
            </a:r>
          </a:p>
          <a:p>
            <a:pPr marL="0" indent="0">
              <a:buNone/>
            </a:pPr>
            <a:r>
              <a:rPr lang="en-US" dirty="0" smtClean="0">
                <a:sym typeface="Wingdings" panose="05000000000000000000" pitchFamily="2" charset="2"/>
              </a:rPr>
              <a:t>		</a:t>
            </a:r>
            <a:endParaRPr lang="en-US" dirty="0">
              <a:sym typeface="Wingdings" panose="05000000000000000000" pitchFamily="2" charset="2"/>
            </a:endParaRPr>
          </a:p>
        </p:txBody>
      </p:sp>
      <p:sp>
        <p:nvSpPr>
          <p:cNvPr id="4" name="Title 1"/>
          <p:cNvSpPr>
            <a:spLocks noGrp="1"/>
          </p:cNvSpPr>
          <p:nvPr>
            <p:ph type="title"/>
          </p:nvPr>
        </p:nvSpPr>
        <p:spPr>
          <a:xfrm>
            <a:off x="457200" y="533400"/>
            <a:ext cx="8229600" cy="762000"/>
          </a:xfrm>
        </p:spPr>
        <p:txBody>
          <a:bodyPr>
            <a:normAutofit fontScale="90000"/>
          </a:bodyPr>
          <a:lstStyle/>
          <a:p>
            <a:pPr algn="ctr"/>
            <a:r>
              <a:rPr lang="en-US" dirty="0" smtClean="0"/>
              <a:t>MAT 012 – Intermediate Algebra </a:t>
            </a:r>
            <a:endParaRPr lang="en-US" u="sng" dirty="0">
              <a:solidFill>
                <a:srgbClr val="7030A0"/>
              </a:solidFill>
            </a:endParaRPr>
          </a:p>
        </p:txBody>
      </p:sp>
    </p:spTree>
    <p:extLst>
      <p:ext uri="{BB962C8B-B14F-4D97-AF65-F5344CB8AC3E}">
        <p14:creationId xmlns:p14="http://schemas.microsoft.com/office/powerpoint/2010/main" val="4268187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05800" cy="5638800"/>
          </a:xfrm>
        </p:spPr>
        <p:txBody>
          <a:bodyPr>
            <a:normAutofit fontScale="70000" lnSpcReduction="20000"/>
          </a:bodyPr>
          <a:lstStyle/>
          <a:p>
            <a:pPr marL="0" indent="0">
              <a:buNone/>
            </a:pPr>
            <a:r>
              <a:rPr lang="en-US" b="1" dirty="0"/>
              <a:t>Course Description </a:t>
            </a:r>
            <a:r>
              <a:rPr lang="en-US" b="1" dirty="0" smtClean="0"/>
              <a:t>(2 credits): </a:t>
            </a:r>
            <a:r>
              <a:rPr lang="en-US" dirty="0"/>
              <a:t>An accelerated study of intermediate algebra topics specifically focused on the essential skills and applications in MAT 141 College Algebra &amp; Trigonometry 1.  Topics include linear, rational, radical, quadratic, exponential and logarithmic equations and functions; systems of linear equations; graphing linear and non-linear functions; and inequalities.  A brief review of Beginning Algebra topics is also included</a:t>
            </a:r>
            <a:r>
              <a:rPr lang="en-US" dirty="0" smtClean="0"/>
              <a:t>.</a:t>
            </a:r>
          </a:p>
          <a:p>
            <a:pPr marL="0" indent="0">
              <a:buNone/>
            </a:pPr>
            <a:endParaRPr lang="en-US" b="1" dirty="0" smtClean="0"/>
          </a:p>
          <a:p>
            <a:pPr marL="0" indent="0">
              <a:buNone/>
            </a:pPr>
            <a:r>
              <a:rPr lang="en-US" b="1" dirty="0" smtClean="0"/>
              <a:t>Pre-Requisites for MAT 013A – </a:t>
            </a:r>
            <a:r>
              <a:rPr lang="en-US" dirty="0"/>
              <a:t>Achieve an appropriate score on the Mathematics Placement Test </a:t>
            </a:r>
            <a:r>
              <a:rPr lang="en-US" dirty="0" smtClean="0"/>
              <a:t>AND completion </a:t>
            </a:r>
            <a:r>
              <a:rPr lang="en-US" dirty="0"/>
              <a:t>of high school Algebra 2 with a grade of at least B, </a:t>
            </a:r>
            <a:r>
              <a:rPr lang="en-US" dirty="0" smtClean="0"/>
              <a:t>OR completion </a:t>
            </a:r>
            <a:r>
              <a:rPr lang="en-US" dirty="0"/>
              <a:t>of MAT 011 with a grade of </a:t>
            </a:r>
            <a:r>
              <a:rPr lang="en-US" dirty="0" smtClean="0"/>
              <a:t>A.</a:t>
            </a:r>
            <a:endParaRPr lang="en-US" dirty="0"/>
          </a:p>
          <a:p>
            <a:pPr marL="0" indent="0">
              <a:buNone/>
            </a:pPr>
            <a:endParaRPr lang="en-US" b="1" dirty="0" smtClean="0"/>
          </a:p>
          <a:p>
            <a:pPr marL="0" indent="0">
              <a:buNone/>
            </a:pPr>
            <a:r>
              <a:rPr lang="en-US" b="1" dirty="0" smtClean="0"/>
              <a:t>Key Info – </a:t>
            </a:r>
            <a:r>
              <a:rPr lang="en-US" dirty="0" smtClean="0"/>
              <a:t>Offered in a 5-week Lecture format </a:t>
            </a:r>
            <a:r>
              <a:rPr lang="en-US" dirty="0"/>
              <a:t>(Flipped Classroom Model</a:t>
            </a:r>
            <a:r>
              <a:rPr lang="en-US" dirty="0" smtClean="0"/>
              <a:t>); Calculators ARE permitted; </a:t>
            </a:r>
            <a:r>
              <a:rPr lang="en-US" b="1" dirty="0" smtClean="0"/>
              <a:t>This course is paired with a 10-week Lecture MAT 141 – </a:t>
            </a:r>
            <a:r>
              <a:rPr lang="en-US" dirty="0" smtClean="0"/>
              <a:t>students enroll in BOTH Mat 013A and MAT 141 to meet their developmental and credit math requirement in one semester</a:t>
            </a:r>
            <a:r>
              <a:rPr lang="en-US" b="1" dirty="0" smtClean="0"/>
              <a:t>. </a:t>
            </a:r>
            <a:endParaRPr lang="en-US" dirty="0" smtClean="0"/>
          </a:p>
          <a:p>
            <a:pPr marL="0" indent="0">
              <a:buNone/>
            </a:pPr>
            <a:endParaRPr lang="en-US" dirty="0" smtClean="0"/>
          </a:p>
          <a:p>
            <a:pPr marL="0" indent="0">
              <a:buNone/>
            </a:pPr>
            <a:r>
              <a:rPr lang="en-US" dirty="0" smtClean="0"/>
              <a:t>These students will take: </a:t>
            </a:r>
          </a:p>
          <a:p>
            <a:pPr marL="0" indent="0">
              <a:buNone/>
            </a:pPr>
            <a:r>
              <a:rPr lang="en-US" dirty="0" smtClean="0">
                <a:sym typeface="Wingdings" panose="05000000000000000000" pitchFamily="2" charset="2"/>
              </a:rPr>
              <a:t>		MAT 013A  MAT 141</a:t>
            </a:r>
          </a:p>
          <a:p>
            <a:pPr marL="0" indent="0">
              <a:buNone/>
            </a:pPr>
            <a:endParaRPr lang="en-US" dirty="0" smtClean="0">
              <a:sym typeface="Wingdings" panose="05000000000000000000" pitchFamily="2" charset="2"/>
            </a:endParaRPr>
          </a:p>
          <a:p>
            <a:pPr marL="0" indent="0">
              <a:buNone/>
            </a:pPr>
            <a:r>
              <a:rPr lang="en-US" b="1" dirty="0" smtClean="0">
                <a:sym typeface="Wingdings" panose="05000000000000000000" pitchFamily="2" charset="2"/>
              </a:rPr>
              <a:t>NOTE</a:t>
            </a:r>
            <a:r>
              <a:rPr lang="en-US" dirty="0" smtClean="0">
                <a:sym typeface="Wingdings" panose="05000000000000000000" pitchFamily="2" charset="2"/>
              </a:rPr>
              <a:t>: MAT 013A is </a:t>
            </a:r>
            <a:r>
              <a:rPr lang="en-US" b="1" dirty="0" smtClean="0">
                <a:sym typeface="Wingdings" panose="05000000000000000000" pitchFamily="2" charset="2"/>
              </a:rPr>
              <a:t>NOT</a:t>
            </a:r>
            <a:r>
              <a:rPr lang="en-US" dirty="0" smtClean="0">
                <a:sym typeface="Wingdings" panose="05000000000000000000" pitchFamily="2" charset="2"/>
              </a:rPr>
              <a:t> a pre-requisite for MAT 100/133/135/221/222. As a result, if a student passes MAT 013A, they will not be eligible for MAT </a:t>
            </a:r>
            <a:r>
              <a:rPr lang="en-US" dirty="0" smtClean="0">
                <a:sym typeface="Wingdings" panose="05000000000000000000" pitchFamily="2" charset="2"/>
              </a:rPr>
              <a:t>100/133/135/221/222 without permission from the department chair. </a:t>
            </a:r>
            <a:endParaRPr lang="en-US" dirty="0">
              <a:sym typeface="Wingdings" panose="05000000000000000000" pitchFamily="2" charset="2"/>
            </a:endParaRPr>
          </a:p>
        </p:txBody>
      </p:sp>
      <p:sp>
        <p:nvSpPr>
          <p:cNvPr id="4" name="Title 1"/>
          <p:cNvSpPr>
            <a:spLocks noGrp="1"/>
          </p:cNvSpPr>
          <p:nvPr>
            <p:ph type="title"/>
          </p:nvPr>
        </p:nvSpPr>
        <p:spPr>
          <a:xfrm>
            <a:off x="457200" y="381000"/>
            <a:ext cx="8229600" cy="533400"/>
          </a:xfrm>
        </p:spPr>
        <p:txBody>
          <a:bodyPr>
            <a:normAutofit/>
          </a:bodyPr>
          <a:lstStyle/>
          <a:p>
            <a:pPr algn="ctr"/>
            <a:r>
              <a:rPr lang="en-US" sz="3200" dirty="0" smtClean="0"/>
              <a:t>MAT 013A – Accelerated Intermediate Algebra </a:t>
            </a:r>
            <a:endParaRPr lang="en-US" sz="3200" u="sng" dirty="0">
              <a:solidFill>
                <a:srgbClr val="7030A0"/>
              </a:solidFill>
            </a:endParaRPr>
          </a:p>
        </p:txBody>
      </p:sp>
    </p:spTree>
    <p:extLst>
      <p:ext uri="{BB962C8B-B14F-4D97-AF65-F5344CB8AC3E}">
        <p14:creationId xmlns:p14="http://schemas.microsoft.com/office/powerpoint/2010/main" val="2975412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2196</TotalTime>
  <Words>1194</Words>
  <Application>Microsoft Office PowerPoint</Application>
  <PresentationFormat>On-screen Show (4:3)</PresentationFormat>
  <Paragraphs>101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Developmental  Math Courses</vt:lpstr>
      <vt:lpstr>Developmental Math  Courses Offered</vt:lpstr>
      <vt:lpstr>Developmental Course Pathways </vt:lpstr>
      <vt:lpstr>MAT 012 / 013A / 013B</vt:lpstr>
      <vt:lpstr>MAT 005 - Arithmetic</vt:lpstr>
      <vt:lpstr>MAT 010 – Pre-Algebra </vt:lpstr>
      <vt:lpstr>MAT 011 – Beginning Algebra </vt:lpstr>
      <vt:lpstr>MAT 012 – Intermediate Algebra </vt:lpstr>
      <vt:lpstr>MAT 013A – Accelerated Intermediate Algebra </vt:lpstr>
      <vt:lpstr>MAT 013B – Accelerated Intermediate Algebra (Non-STEM)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Dead Grandmother Syndrome</dc:title>
  <dc:creator>Michael</dc:creator>
  <cp:lastModifiedBy>Windows User</cp:lastModifiedBy>
  <cp:revision>231</cp:revision>
  <dcterms:created xsi:type="dcterms:W3CDTF">2006-08-16T00:00:00Z</dcterms:created>
  <dcterms:modified xsi:type="dcterms:W3CDTF">2015-08-18T00:07:30Z</dcterms:modified>
</cp:coreProperties>
</file>