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306" r:id="rId2"/>
    <p:sldId id="256" r:id="rId3"/>
    <p:sldId id="307" r:id="rId4"/>
    <p:sldId id="257" r:id="rId5"/>
    <p:sldId id="258" r:id="rId6"/>
    <p:sldId id="259" r:id="rId7"/>
    <p:sldId id="309" r:id="rId8"/>
    <p:sldId id="308" r:id="rId9"/>
    <p:sldId id="260" r:id="rId10"/>
    <p:sldId id="316" r:id="rId11"/>
    <p:sldId id="310" r:id="rId12"/>
    <p:sldId id="311" r:id="rId13"/>
    <p:sldId id="313" r:id="rId14"/>
    <p:sldId id="314" r:id="rId15"/>
    <p:sldId id="315" r:id="rId16"/>
    <p:sldId id="31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9708F-7CF8-494F-AA8A-CFB076AA79E8}" type="datetimeFigureOut">
              <a:rPr lang="en-US" smtClean="0"/>
              <a:t>8/17/2014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A8C73D-B7D9-49FF-A865-217FDB56F04C}" type="slidenum">
              <a:rPr lang="en-US" smtClean="0"/>
              <a:t>‹#›</a:t>
            </a:fld>
            <a:endParaRPr lang="en-US"/>
          </a:p>
        </p:txBody>
      </p:sp>
    </p:spTree>
    <p:extLst>
      <p:ext uri="{BB962C8B-B14F-4D97-AF65-F5344CB8AC3E}">
        <p14:creationId xmlns:p14="http://schemas.microsoft.com/office/powerpoint/2010/main" val="3422470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A8C73D-B7D9-49FF-A865-217FDB56F04C}" type="slidenum">
              <a:rPr lang="en-US" smtClean="0"/>
              <a:t>9</a:t>
            </a:fld>
            <a:endParaRPr lang="en-US"/>
          </a:p>
        </p:txBody>
      </p:sp>
    </p:spTree>
    <p:extLst>
      <p:ext uri="{BB962C8B-B14F-4D97-AF65-F5344CB8AC3E}">
        <p14:creationId xmlns:p14="http://schemas.microsoft.com/office/powerpoint/2010/main" val="400364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001000" cy="2514600"/>
          </a:xfrm>
        </p:spPr>
        <p:txBody>
          <a:bodyPr>
            <a:noAutofit/>
          </a:bodyPr>
          <a:lstStyle/>
          <a:p>
            <a:pPr algn="ctr"/>
            <a:r>
              <a:rPr lang="en-US" sz="6600" dirty="0" smtClean="0"/>
              <a:t>Math FIRS</a:t>
            </a:r>
            <a:r>
              <a:rPr lang="en-US" sz="6600" baseline="30000" dirty="0" smtClean="0"/>
              <a:t>3</a:t>
            </a:r>
            <a:r>
              <a:rPr lang="en-US" sz="6600" dirty="0" smtClean="0"/>
              <a:t>T Overview</a:t>
            </a:r>
            <a:br>
              <a:rPr lang="en-US" sz="6600" dirty="0" smtClean="0"/>
            </a:br>
            <a:r>
              <a:rPr lang="en-US" sz="6600" dirty="0" smtClean="0"/>
              <a:t>2014</a:t>
            </a:r>
            <a:endParaRPr lang="en-US" sz="6600" dirty="0"/>
          </a:p>
        </p:txBody>
      </p:sp>
      <p:sp>
        <p:nvSpPr>
          <p:cNvPr id="3" name="Subtitle 2"/>
          <p:cNvSpPr>
            <a:spLocks noGrp="1"/>
          </p:cNvSpPr>
          <p:nvPr>
            <p:ph type="subTitle" idx="1"/>
          </p:nvPr>
        </p:nvSpPr>
        <p:spPr>
          <a:xfrm>
            <a:off x="533400" y="4572000"/>
            <a:ext cx="7854696" cy="1752600"/>
          </a:xfrm>
        </p:spPr>
        <p:txBody>
          <a:bodyPr/>
          <a:lstStyle/>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solidFill>
                  <a:srgbClr val="7030A0"/>
                </a:solidFill>
              </a:rPr>
              <a:t>What do the students have to do?</a:t>
            </a:r>
            <a:endParaRPr lang="en-US" u="sng" dirty="0">
              <a:solidFill>
                <a:srgbClr val="7030A0"/>
              </a:solidFill>
            </a:endParaRPr>
          </a:p>
        </p:txBody>
      </p:sp>
      <p:graphicFrame>
        <p:nvGraphicFramePr>
          <p:cNvPr id="4" name="Content Placeholder 3"/>
          <p:cNvGraphicFramePr>
            <a:graphicFrameLocks noGrp="1"/>
          </p:cNvGraphicFramePr>
          <p:nvPr>
            <p:ph idx="1"/>
          </p:nvPr>
        </p:nvGraphicFramePr>
        <p:xfrm>
          <a:off x="2129062" y="1859154"/>
          <a:ext cx="4885876" cy="4916360"/>
        </p:xfrm>
        <a:graphic>
          <a:graphicData uri="http://schemas.openxmlformats.org/drawingml/2006/table">
            <a:tbl>
              <a:tblPr firstRow="1" firstCol="1" bandRow="1">
                <a:tableStyleId>{5C22544A-7EE6-4342-B048-85BDC9FD1C3A}</a:tableStyleId>
              </a:tblPr>
              <a:tblGrid>
                <a:gridCol w="2886830"/>
                <a:gridCol w="872478"/>
                <a:gridCol w="734718"/>
                <a:gridCol w="391850"/>
              </a:tblGrid>
              <a:tr h="295724">
                <a:tc>
                  <a:txBody>
                    <a:bodyPr/>
                    <a:lstStyle/>
                    <a:p>
                      <a:pPr marL="0" marR="0" algn="ctr">
                        <a:lnSpc>
                          <a:spcPct val="115000"/>
                        </a:lnSpc>
                        <a:spcBef>
                          <a:spcPts val="0"/>
                        </a:spcBef>
                        <a:spcAft>
                          <a:spcPts val="0"/>
                        </a:spcAft>
                      </a:pPr>
                      <a:r>
                        <a:rPr lang="en-US" sz="900">
                          <a:effectLst/>
                        </a:rPr>
                        <a:t>List of MyLabsPlusAssignments</a:t>
                      </a:r>
                    </a:p>
                    <a:p>
                      <a:pPr marL="0" marR="0" algn="ctr">
                        <a:lnSpc>
                          <a:spcPct val="115000"/>
                        </a:lnSpc>
                        <a:spcBef>
                          <a:spcPts val="0"/>
                        </a:spcBef>
                        <a:spcAft>
                          <a:spcPts val="0"/>
                        </a:spcAft>
                      </a:pPr>
                      <a:r>
                        <a:rPr lang="en-US" sz="800">
                          <a:effectLst/>
                        </a:rPr>
                        <a:t>Complete 1 Mod per Week</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Target Due</a:t>
                      </a:r>
                      <a:endParaRPr lang="en-US" sz="900">
                        <a:effectLst/>
                      </a:endParaRPr>
                    </a:p>
                    <a:p>
                      <a:pPr marL="0" marR="0" algn="ctr">
                        <a:lnSpc>
                          <a:spcPct val="115000"/>
                        </a:lnSpc>
                        <a:spcBef>
                          <a:spcPts val="0"/>
                        </a:spcBef>
                        <a:spcAft>
                          <a:spcPts val="0"/>
                        </a:spcAft>
                      </a:pPr>
                      <a:r>
                        <a:rPr lang="en-US" sz="800">
                          <a:effectLst/>
                        </a:rPr>
                        <a:t>Date</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Date Completed</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Grade</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M0:  Introduction to MyLabsPlus</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8/26</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M1:  Review Practice A</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8/26</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M1:  Tips for Success in Mathematics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8/26</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M1:  Review Practice B</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8/28</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M1:  Checkpoint Prep</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8/28</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M1:  Checkpoint Quiz</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8/28</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Syllabus Quiz A</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8/28</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M2:  Practice 2.2&amp; 2.3 A</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9/4</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M2:  Practice 2.3 B</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9/4</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M2:  Quiz Prep</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9/4</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Syllabus Quiz B</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9/9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368584">
                <a:tc>
                  <a:txBody>
                    <a:bodyPr/>
                    <a:lstStyle/>
                    <a:p>
                      <a:pPr marL="0" marR="0">
                        <a:lnSpc>
                          <a:spcPts val="3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  M2:  Proctored QUIZ #1  ***</a:t>
                      </a:r>
                    </a:p>
                    <a:p>
                      <a:pPr marL="0" marR="0" algn="ctr">
                        <a:lnSpc>
                          <a:spcPct val="115000"/>
                        </a:lnSpc>
                        <a:spcBef>
                          <a:spcPts val="0"/>
                        </a:spcBef>
                        <a:spcAft>
                          <a:spcPts val="0"/>
                        </a:spcAft>
                      </a:pPr>
                      <a:r>
                        <a:rPr lang="en-US" sz="700">
                          <a:effectLst/>
                        </a:rPr>
                        <a:t>Complete by drop dead date or Quiz #1 Grade = 0% and –5 points to A &amp; P</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u="sng">
                          <a:effectLst/>
                        </a:rPr>
                        <a:t>Drop Dead Date</a:t>
                      </a:r>
                      <a:endParaRPr lang="en-US" sz="900">
                        <a:effectLst/>
                      </a:endParaRPr>
                    </a:p>
                    <a:p>
                      <a:pPr marL="0" marR="0" algn="ctr">
                        <a:lnSpc>
                          <a:spcPct val="115000"/>
                        </a:lnSpc>
                        <a:spcBef>
                          <a:spcPts val="0"/>
                        </a:spcBef>
                        <a:spcAft>
                          <a:spcPts val="0"/>
                        </a:spcAft>
                      </a:pPr>
                      <a:r>
                        <a:rPr lang="en-US" sz="1100">
                          <a:effectLst/>
                        </a:rPr>
                        <a:t>9/9</a:t>
                      </a:r>
                      <a:endParaRPr lang="en-US" sz="900">
                        <a:effectLst/>
                      </a:endParaRPr>
                    </a:p>
                    <a:p>
                      <a:pPr marL="0" marR="0" algn="ctr">
                        <a:lnSpc>
                          <a:spcPts val="300"/>
                        </a:lnSpc>
                        <a:spcBef>
                          <a:spcPts val="0"/>
                        </a:spcBef>
                        <a:spcAft>
                          <a:spcPts val="0"/>
                        </a:spcAft>
                      </a:pPr>
                      <a:r>
                        <a:rPr lang="en-US" sz="10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endParaRPr>
                    </a:p>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M3:  Practice 2.4</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9/11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M3:  Practice 2.5</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9/11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M3:  Practice 2.6 &amp; 2.7</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9/11</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M3:  Checkpoint Prep</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9/16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M3:  Checkpoint Quiz</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9/16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M4:  Practice 2.8</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9/16</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M4:  Checkpoint Prep</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9/16</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M4:  Checkpoint Quiz</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9/16</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Test Prep Unit 1</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9/18</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368584">
                <a:tc>
                  <a:txBody>
                    <a:bodyPr/>
                    <a:lstStyle/>
                    <a:p>
                      <a:pPr marL="0" marR="0" algn="ctr">
                        <a:lnSpc>
                          <a:spcPts val="3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Proctored Unit 1 TEST on Mods 1 – 4  ***</a:t>
                      </a:r>
                    </a:p>
                    <a:p>
                      <a:pPr marL="0" marR="0" algn="ctr">
                        <a:lnSpc>
                          <a:spcPct val="150000"/>
                        </a:lnSpc>
                        <a:spcBef>
                          <a:spcPts val="0"/>
                        </a:spcBef>
                        <a:spcAft>
                          <a:spcPts val="0"/>
                        </a:spcAft>
                      </a:pPr>
                      <a:r>
                        <a:rPr lang="en-US" sz="700">
                          <a:effectLst/>
                        </a:rPr>
                        <a:t>Complete by drop dead date or Unit 1 Test Grade = 0% and –5 points to A &amp; P</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u="sng">
                          <a:effectLst/>
                        </a:rPr>
                        <a:t>Drop Dead Date</a:t>
                      </a:r>
                      <a:endParaRPr lang="en-US" sz="900">
                        <a:effectLst/>
                      </a:endParaRPr>
                    </a:p>
                    <a:p>
                      <a:pPr marL="0" marR="0" algn="ctr">
                        <a:lnSpc>
                          <a:spcPct val="115000"/>
                        </a:lnSpc>
                        <a:spcBef>
                          <a:spcPts val="0"/>
                        </a:spcBef>
                        <a:spcAft>
                          <a:spcPts val="0"/>
                        </a:spcAft>
                      </a:pPr>
                      <a:r>
                        <a:rPr lang="en-US" sz="1100">
                          <a:effectLst/>
                        </a:rPr>
                        <a:t>9/20</a:t>
                      </a:r>
                      <a:endParaRPr lang="en-US" sz="900">
                        <a:effectLst/>
                      </a:endParaRPr>
                    </a:p>
                    <a:p>
                      <a:pPr marL="0" marR="0" algn="ctr">
                        <a:lnSpc>
                          <a:spcPts val="300"/>
                        </a:lnSpc>
                        <a:spcBef>
                          <a:spcPts val="0"/>
                        </a:spcBef>
                        <a:spcAft>
                          <a:spcPts val="0"/>
                        </a:spcAft>
                      </a:pPr>
                      <a:r>
                        <a:rPr lang="en-US" sz="1100">
                          <a:effectLst/>
                        </a:rPr>
                        <a:t> </a:t>
                      </a:r>
                      <a:endParaRPr lang="en-US" sz="900">
                        <a:effectLst/>
                        <a:latin typeface="Calibri"/>
                        <a:ea typeface="Calibri"/>
                        <a:cs typeface="Times New Roman"/>
                      </a:endParaRPr>
                    </a:p>
                  </a:txBody>
                  <a:tcPr marL="55104" marR="55104" marT="0" marB="0"/>
                </a:tc>
                <a:tc>
                  <a:txBody>
                    <a:bodyPr/>
                    <a:lstStyle/>
                    <a:p>
                      <a:pPr marL="0" marR="0">
                        <a:lnSpc>
                          <a:spcPct val="150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50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M5:  Practice 3.1</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9/23</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r>
              <a:tr h="140821">
                <a:tc>
                  <a:txBody>
                    <a:bodyPr/>
                    <a:lstStyle/>
                    <a:p>
                      <a:pPr marL="1005840" marR="0">
                        <a:lnSpc>
                          <a:spcPct val="115000"/>
                        </a:lnSpc>
                        <a:spcBef>
                          <a:spcPts val="0"/>
                        </a:spcBef>
                        <a:spcAft>
                          <a:spcPts val="0"/>
                        </a:spcAft>
                      </a:pPr>
                      <a:r>
                        <a:rPr lang="en-US" sz="800">
                          <a:effectLst/>
                        </a:rPr>
                        <a:t>M5:  Practice 3.2&amp; 3.3</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9/25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104" marR="55104" marT="0" marB="0"/>
                </a:tc>
                <a:tc>
                  <a:txBody>
                    <a:bodyPr/>
                    <a:lstStyle/>
                    <a:p>
                      <a:pPr marL="0" marR="0" algn="ctr">
                        <a:lnSpc>
                          <a:spcPct val="115000"/>
                        </a:lnSpc>
                        <a:spcBef>
                          <a:spcPts val="0"/>
                        </a:spcBef>
                        <a:spcAft>
                          <a:spcPts val="0"/>
                        </a:spcAft>
                      </a:pPr>
                      <a:r>
                        <a:rPr lang="en-US" sz="800" dirty="0">
                          <a:effectLst/>
                        </a:rPr>
                        <a:t> </a:t>
                      </a:r>
                      <a:endParaRPr lang="en-US" sz="900" dirty="0">
                        <a:effectLst/>
                        <a:latin typeface="Calibri"/>
                        <a:ea typeface="Calibri"/>
                        <a:cs typeface="Times New Roman"/>
                      </a:endParaRPr>
                    </a:p>
                  </a:txBody>
                  <a:tcPr marL="55104" marR="55104" marT="0" marB="0"/>
                </a:tc>
              </a:tr>
            </a:tbl>
          </a:graphicData>
        </a:graphic>
      </p:graphicFrame>
    </p:spTree>
    <p:extLst>
      <p:ext uri="{BB962C8B-B14F-4D97-AF65-F5344CB8AC3E}">
        <p14:creationId xmlns:p14="http://schemas.microsoft.com/office/powerpoint/2010/main" val="1622478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dirty="0" smtClean="0">
                <a:solidFill>
                  <a:srgbClr val="7030A0"/>
                </a:solidFill>
              </a:rPr>
              <a:t>Who will be in your class on day 1 ?</a:t>
            </a:r>
            <a:endParaRPr lang="en-US" dirty="0">
              <a:solidFill>
                <a:srgbClr val="7030A0"/>
              </a:solidFill>
            </a:endParaRPr>
          </a:p>
        </p:txBody>
      </p:sp>
      <p:sp>
        <p:nvSpPr>
          <p:cNvPr id="3" name="Content Placeholder 2"/>
          <p:cNvSpPr>
            <a:spLocks noGrp="1"/>
          </p:cNvSpPr>
          <p:nvPr>
            <p:ph idx="1"/>
          </p:nvPr>
        </p:nvSpPr>
        <p:spPr>
          <a:xfrm>
            <a:off x="457200" y="1935480"/>
            <a:ext cx="8229600" cy="4693920"/>
          </a:xfrm>
        </p:spPr>
        <p:txBody>
          <a:bodyPr>
            <a:normAutofit fontScale="77500" lnSpcReduction="20000"/>
          </a:bodyPr>
          <a:lstStyle/>
          <a:p>
            <a:pPr>
              <a:spcAft>
                <a:spcPts val="600"/>
              </a:spcAft>
            </a:pPr>
            <a:r>
              <a:rPr lang="en-US" sz="3000" b="1" dirty="0" smtClean="0">
                <a:solidFill>
                  <a:srgbClr val="0070C0"/>
                </a:solidFill>
              </a:rPr>
              <a:t>New students who are starting in module 1</a:t>
            </a:r>
          </a:p>
          <a:p>
            <a:pPr marL="548640">
              <a:spcAft>
                <a:spcPts val="1200"/>
              </a:spcAft>
              <a:buFont typeface="Wingdings" pitchFamily="2" charset="2"/>
              <a:buChar char="Ø"/>
            </a:pPr>
            <a:r>
              <a:rPr lang="en-US" sz="3000" b="1" dirty="0" smtClean="0">
                <a:solidFill>
                  <a:srgbClr val="00B050"/>
                </a:solidFill>
              </a:rPr>
              <a:t>No previous experience with MyLabsPlus (MLP) or MyMathLab (MML).  Some will have never logged into their college computer account.</a:t>
            </a:r>
          </a:p>
          <a:p>
            <a:pPr marL="548640">
              <a:spcAft>
                <a:spcPts val="1200"/>
              </a:spcAft>
              <a:buFont typeface="Wingdings" pitchFamily="2" charset="2"/>
              <a:buChar char="Ø"/>
            </a:pPr>
            <a:r>
              <a:rPr lang="en-US" sz="3000" b="1" dirty="0" smtClean="0">
                <a:solidFill>
                  <a:srgbClr val="00B050"/>
                </a:solidFill>
              </a:rPr>
              <a:t>Previous experience with MLP or MML in a lecture class for homework/quizzes.</a:t>
            </a:r>
          </a:p>
          <a:p>
            <a:pPr marL="548640">
              <a:spcAft>
                <a:spcPts val="1200"/>
              </a:spcAft>
              <a:buFont typeface="Wingdings" pitchFamily="2" charset="2"/>
              <a:buChar char="Ø"/>
            </a:pPr>
            <a:r>
              <a:rPr lang="en-US" sz="3000" b="1" dirty="0" smtClean="0">
                <a:solidFill>
                  <a:srgbClr val="00B050"/>
                </a:solidFill>
              </a:rPr>
              <a:t>Previous experience with MLP or MML &amp; previous experience with Computer Intensive Format class.  They do not need much help getting started on day 1.</a:t>
            </a:r>
          </a:p>
          <a:p>
            <a:pPr>
              <a:spcAft>
                <a:spcPts val="600"/>
              </a:spcAft>
            </a:pPr>
            <a:r>
              <a:rPr lang="en-US" sz="3000" b="1" dirty="0" smtClean="0">
                <a:solidFill>
                  <a:srgbClr val="0070C0"/>
                </a:solidFill>
              </a:rPr>
              <a:t>Continuing students who did not finish last semester.  They are experienced and don’t need much help to get started on day 1.  </a:t>
            </a:r>
          </a:p>
        </p:txBody>
      </p:sp>
    </p:spTree>
    <p:extLst>
      <p:ext uri="{BB962C8B-B14F-4D97-AF65-F5344CB8AC3E}">
        <p14:creationId xmlns:p14="http://schemas.microsoft.com/office/powerpoint/2010/main" val="3734422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305800" cy="896112"/>
          </a:xfrm>
        </p:spPr>
        <p:txBody>
          <a:bodyPr>
            <a:normAutofit fontScale="90000"/>
          </a:bodyPr>
          <a:lstStyle/>
          <a:p>
            <a:pPr algn="ctr"/>
            <a:r>
              <a:rPr lang="en-US" dirty="0" smtClean="0">
                <a:solidFill>
                  <a:srgbClr val="7030A0"/>
                </a:solidFill>
              </a:rPr>
              <a:t>Who will be in your class on day N ?</a:t>
            </a:r>
            <a:endParaRPr lang="en-US" dirty="0">
              <a:solidFill>
                <a:srgbClr val="7030A0"/>
              </a:solidFill>
            </a:endParaRPr>
          </a:p>
        </p:txBody>
      </p:sp>
      <p:sp>
        <p:nvSpPr>
          <p:cNvPr id="3" name="Content Placeholder 2"/>
          <p:cNvSpPr>
            <a:spLocks noGrp="1"/>
          </p:cNvSpPr>
          <p:nvPr>
            <p:ph idx="1"/>
          </p:nvPr>
        </p:nvSpPr>
        <p:spPr>
          <a:xfrm>
            <a:off x="457200" y="1935480"/>
            <a:ext cx="8229600" cy="4693920"/>
          </a:xfrm>
        </p:spPr>
        <p:txBody>
          <a:bodyPr>
            <a:normAutofit/>
          </a:bodyPr>
          <a:lstStyle/>
          <a:p>
            <a:pPr>
              <a:spcAft>
                <a:spcPts val="600"/>
              </a:spcAft>
            </a:pPr>
            <a:r>
              <a:rPr lang="en-US" sz="3000" b="1" dirty="0" smtClean="0">
                <a:solidFill>
                  <a:srgbClr val="0070C0"/>
                </a:solidFill>
              </a:rPr>
              <a:t>Students at all different places within the 12 modules.</a:t>
            </a:r>
          </a:p>
          <a:p>
            <a:pPr>
              <a:spcAft>
                <a:spcPts val="600"/>
              </a:spcAft>
            </a:pPr>
            <a:r>
              <a:rPr lang="en-US" sz="3000" b="1" dirty="0" smtClean="0">
                <a:solidFill>
                  <a:srgbClr val="0070C0"/>
                </a:solidFill>
              </a:rPr>
              <a:t>Students who have moved on to the next course.</a:t>
            </a:r>
          </a:p>
          <a:p>
            <a:pPr marL="548640">
              <a:spcAft>
                <a:spcPts val="1200"/>
              </a:spcAft>
              <a:buFont typeface="Wingdings" pitchFamily="2" charset="2"/>
              <a:buChar char="Ø"/>
            </a:pPr>
            <a:r>
              <a:rPr lang="en-US" sz="3000" b="1" dirty="0" smtClean="0">
                <a:solidFill>
                  <a:srgbClr val="00B050"/>
                </a:solidFill>
              </a:rPr>
              <a:t>For example, you may be scheduled to teach 011, but at some time, you will have both 011 and 012 students in your class (no change in the student’s names, but some have moved forward).</a:t>
            </a:r>
          </a:p>
        </p:txBody>
      </p:sp>
    </p:spTree>
    <p:extLst>
      <p:ext uri="{BB962C8B-B14F-4D97-AF65-F5344CB8AC3E}">
        <p14:creationId xmlns:p14="http://schemas.microsoft.com/office/powerpoint/2010/main" val="592167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305800" cy="896112"/>
          </a:xfrm>
        </p:spPr>
        <p:txBody>
          <a:bodyPr>
            <a:normAutofit/>
          </a:bodyPr>
          <a:lstStyle/>
          <a:p>
            <a:pPr algn="ctr"/>
            <a:r>
              <a:rPr lang="en-US" u="sng" dirty="0" smtClean="0">
                <a:solidFill>
                  <a:srgbClr val="7030A0"/>
                </a:solidFill>
              </a:rPr>
              <a:t>Is Math FIRS</a:t>
            </a:r>
            <a:r>
              <a:rPr lang="en-US" u="sng" baseline="30000" dirty="0" smtClean="0">
                <a:solidFill>
                  <a:srgbClr val="7030A0"/>
                </a:solidFill>
              </a:rPr>
              <a:t>3</a:t>
            </a:r>
            <a:r>
              <a:rPr lang="en-US" u="sng" dirty="0" smtClean="0">
                <a:solidFill>
                  <a:srgbClr val="7030A0"/>
                </a:solidFill>
              </a:rPr>
              <a:t>T for Everyone ?</a:t>
            </a:r>
            <a:endParaRPr lang="en-US" u="sng" dirty="0">
              <a:solidFill>
                <a:srgbClr val="7030A0"/>
              </a:solidFill>
            </a:endParaRPr>
          </a:p>
        </p:txBody>
      </p:sp>
      <p:sp>
        <p:nvSpPr>
          <p:cNvPr id="3" name="Content Placeholder 2"/>
          <p:cNvSpPr>
            <a:spLocks noGrp="1"/>
          </p:cNvSpPr>
          <p:nvPr>
            <p:ph idx="1"/>
          </p:nvPr>
        </p:nvSpPr>
        <p:spPr>
          <a:xfrm>
            <a:off x="457200" y="1935480"/>
            <a:ext cx="8229600" cy="4693920"/>
          </a:xfrm>
        </p:spPr>
        <p:txBody>
          <a:bodyPr>
            <a:normAutofit fontScale="92500" lnSpcReduction="20000"/>
          </a:bodyPr>
          <a:lstStyle/>
          <a:p>
            <a:pPr>
              <a:spcAft>
                <a:spcPts val="1200"/>
              </a:spcAft>
            </a:pPr>
            <a:r>
              <a:rPr lang="en-US" sz="3000" b="1" dirty="0" smtClean="0">
                <a:solidFill>
                  <a:srgbClr val="0070C0"/>
                </a:solidFill>
              </a:rPr>
              <a:t>Not all students like the rigid standards for note-taking, attendance and correcting test errors.    Some students resist, making it hard for both student and instructor.</a:t>
            </a:r>
          </a:p>
          <a:p>
            <a:pPr>
              <a:spcAft>
                <a:spcPts val="1200"/>
              </a:spcAft>
            </a:pPr>
            <a:r>
              <a:rPr lang="en-US" sz="3000" b="1" dirty="0" smtClean="0">
                <a:solidFill>
                  <a:srgbClr val="0070C0"/>
                </a:solidFill>
              </a:rPr>
              <a:t>Some students do not have the motivation.  </a:t>
            </a:r>
          </a:p>
          <a:p>
            <a:pPr>
              <a:spcAft>
                <a:spcPts val="1200"/>
              </a:spcAft>
            </a:pPr>
            <a:r>
              <a:rPr lang="en-US" sz="3000" b="1" dirty="0" smtClean="0">
                <a:solidFill>
                  <a:srgbClr val="0070C0"/>
                </a:solidFill>
              </a:rPr>
              <a:t>Some students think we are telling them to cover more material than a lecture class.</a:t>
            </a:r>
          </a:p>
          <a:p>
            <a:pPr>
              <a:spcAft>
                <a:spcPts val="1200"/>
              </a:spcAft>
            </a:pPr>
            <a:r>
              <a:rPr lang="en-US" sz="3000" b="1" dirty="0" smtClean="0">
                <a:solidFill>
                  <a:srgbClr val="0070C0"/>
                </a:solidFill>
              </a:rPr>
              <a:t>Some students think their cell phone calculator is appropriate.</a:t>
            </a:r>
          </a:p>
          <a:p>
            <a:pPr>
              <a:spcAft>
                <a:spcPts val="1200"/>
              </a:spcAft>
            </a:pPr>
            <a:r>
              <a:rPr lang="en-US" sz="3000" b="1" i="1" dirty="0" smtClean="0">
                <a:solidFill>
                  <a:srgbClr val="00B0F0"/>
                </a:solidFill>
              </a:rPr>
              <a:t>Some students don’t like to follow rules. </a:t>
            </a:r>
          </a:p>
        </p:txBody>
      </p:sp>
    </p:spTree>
    <p:extLst>
      <p:ext uri="{BB962C8B-B14F-4D97-AF65-F5344CB8AC3E}">
        <p14:creationId xmlns:p14="http://schemas.microsoft.com/office/powerpoint/2010/main" val="3644494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96112"/>
          </a:xfrm>
        </p:spPr>
        <p:txBody>
          <a:bodyPr>
            <a:normAutofit fontScale="90000"/>
          </a:bodyPr>
          <a:lstStyle/>
          <a:p>
            <a:pPr algn="ctr"/>
            <a:r>
              <a:rPr lang="en-US" sz="5400" b="1" u="sng" dirty="0" smtClean="0">
                <a:solidFill>
                  <a:srgbClr val="7030A0"/>
                </a:solidFill>
              </a:rPr>
              <a:t>Many </a:t>
            </a:r>
            <a:r>
              <a:rPr lang="en-US" sz="5400" b="1" u="sng" dirty="0">
                <a:solidFill>
                  <a:srgbClr val="7030A0"/>
                </a:solidFill>
              </a:rPr>
              <a:t>students love this format</a:t>
            </a:r>
            <a:r>
              <a:rPr lang="en-US" sz="5400" b="1" u="sng" dirty="0" smtClean="0">
                <a:solidFill>
                  <a:srgbClr val="7030A0"/>
                </a:solidFill>
              </a:rPr>
              <a:t>.</a:t>
            </a:r>
            <a:endParaRPr lang="en-US" u="sng" dirty="0">
              <a:solidFill>
                <a:srgbClr val="7030A0"/>
              </a:solidFill>
            </a:endParaRPr>
          </a:p>
        </p:txBody>
      </p:sp>
      <p:sp>
        <p:nvSpPr>
          <p:cNvPr id="3" name="Content Placeholder 2"/>
          <p:cNvSpPr>
            <a:spLocks noGrp="1"/>
          </p:cNvSpPr>
          <p:nvPr>
            <p:ph idx="1"/>
          </p:nvPr>
        </p:nvSpPr>
        <p:spPr>
          <a:xfrm>
            <a:off x="457200" y="1600200"/>
            <a:ext cx="8229600" cy="5029200"/>
          </a:xfrm>
        </p:spPr>
        <p:txBody>
          <a:bodyPr>
            <a:noAutofit/>
          </a:bodyPr>
          <a:lstStyle/>
          <a:p>
            <a:pPr>
              <a:spcAft>
                <a:spcPts val="600"/>
              </a:spcAft>
            </a:pPr>
            <a:r>
              <a:rPr lang="en-US" sz="2300" b="1" dirty="0" smtClean="0">
                <a:solidFill>
                  <a:srgbClr val="0070C0"/>
                </a:solidFill>
              </a:rPr>
              <a:t>They learn how to take notes (and many like it).</a:t>
            </a:r>
          </a:p>
          <a:p>
            <a:pPr>
              <a:spcAft>
                <a:spcPts val="600"/>
              </a:spcAft>
            </a:pPr>
            <a:r>
              <a:rPr lang="en-US" sz="2300" b="1" dirty="0" smtClean="0">
                <a:solidFill>
                  <a:srgbClr val="0070C0"/>
                </a:solidFill>
              </a:rPr>
              <a:t>They get instant feedback on the correctness of problems.</a:t>
            </a:r>
          </a:p>
          <a:p>
            <a:pPr>
              <a:spcAft>
                <a:spcPts val="600"/>
              </a:spcAft>
            </a:pPr>
            <a:r>
              <a:rPr lang="en-US" sz="2300" b="1" dirty="0" smtClean="0">
                <a:solidFill>
                  <a:srgbClr val="0070C0"/>
                </a:solidFill>
              </a:rPr>
              <a:t>They like the on-line help features.</a:t>
            </a:r>
          </a:p>
          <a:p>
            <a:pPr>
              <a:spcAft>
                <a:spcPts val="600"/>
              </a:spcAft>
            </a:pPr>
            <a:r>
              <a:rPr lang="en-US" sz="2300" b="1" dirty="0" smtClean="0">
                <a:solidFill>
                  <a:srgbClr val="0070C0"/>
                </a:solidFill>
              </a:rPr>
              <a:t>They get to take tests multiple times until they succeed.</a:t>
            </a:r>
          </a:p>
          <a:p>
            <a:pPr>
              <a:spcAft>
                <a:spcPts val="600"/>
              </a:spcAft>
            </a:pPr>
            <a:r>
              <a:rPr lang="en-US" sz="2300" b="1" dirty="0" smtClean="0">
                <a:solidFill>
                  <a:srgbClr val="0070C0"/>
                </a:solidFill>
              </a:rPr>
              <a:t>They get to take tests any time of the day 8:00am-8:00pm</a:t>
            </a:r>
          </a:p>
          <a:p>
            <a:pPr>
              <a:spcAft>
                <a:spcPts val="600"/>
              </a:spcAft>
            </a:pPr>
            <a:r>
              <a:rPr lang="en-US" sz="2300" b="1" dirty="0" smtClean="0">
                <a:solidFill>
                  <a:srgbClr val="0070C0"/>
                </a:solidFill>
              </a:rPr>
              <a:t>If a student misses a day, </a:t>
            </a:r>
            <a:r>
              <a:rPr lang="en-US" sz="2300" b="1" dirty="0" smtClean="0">
                <a:solidFill>
                  <a:srgbClr val="0070C0"/>
                </a:solidFill>
              </a:rPr>
              <a:t>he or she </a:t>
            </a:r>
            <a:r>
              <a:rPr lang="en-US" sz="2300" b="1" dirty="0" smtClean="0">
                <a:solidFill>
                  <a:srgbClr val="0070C0"/>
                </a:solidFill>
              </a:rPr>
              <a:t>can make up the time.</a:t>
            </a:r>
          </a:p>
          <a:p>
            <a:pPr>
              <a:spcAft>
                <a:spcPts val="600"/>
              </a:spcAft>
            </a:pPr>
            <a:r>
              <a:rPr lang="en-US" sz="2300" b="1" dirty="0" smtClean="0">
                <a:solidFill>
                  <a:srgbClr val="0070C0"/>
                </a:solidFill>
              </a:rPr>
              <a:t>They get rapid response to clear up confusion.</a:t>
            </a:r>
          </a:p>
          <a:p>
            <a:pPr>
              <a:spcAft>
                <a:spcPts val="600"/>
              </a:spcAft>
            </a:pPr>
            <a:r>
              <a:rPr lang="en-US" sz="2300" b="1" dirty="0" smtClean="0">
                <a:solidFill>
                  <a:srgbClr val="0070C0"/>
                </a:solidFill>
              </a:rPr>
              <a:t>They can move at a faster or slower pace.</a:t>
            </a:r>
          </a:p>
          <a:p>
            <a:pPr>
              <a:spcAft>
                <a:spcPts val="600"/>
              </a:spcAft>
            </a:pPr>
            <a:r>
              <a:rPr lang="en-US" sz="2300" b="1" dirty="0" smtClean="0">
                <a:solidFill>
                  <a:srgbClr val="0070C0"/>
                </a:solidFill>
              </a:rPr>
              <a:t>They get to know their professor better.</a:t>
            </a:r>
          </a:p>
        </p:txBody>
      </p:sp>
    </p:spTree>
    <p:extLst>
      <p:ext uri="{BB962C8B-B14F-4D97-AF65-F5344CB8AC3E}">
        <p14:creationId xmlns:p14="http://schemas.microsoft.com/office/powerpoint/2010/main" val="1830248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96112"/>
          </a:xfrm>
        </p:spPr>
        <p:txBody>
          <a:bodyPr>
            <a:normAutofit/>
          </a:bodyPr>
          <a:lstStyle/>
          <a:p>
            <a:pPr algn="ctr"/>
            <a:r>
              <a:rPr lang="en-US" sz="5400" b="1" u="sng" dirty="0" smtClean="0">
                <a:solidFill>
                  <a:srgbClr val="7030A0"/>
                </a:solidFill>
              </a:rPr>
              <a:t>Is Everything Perfect?</a:t>
            </a:r>
            <a:endParaRPr lang="en-US" u="sng" dirty="0">
              <a:solidFill>
                <a:srgbClr val="7030A0"/>
              </a:solidFill>
            </a:endParaRPr>
          </a:p>
        </p:txBody>
      </p:sp>
      <p:sp>
        <p:nvSpPr>
          <p:cNvPr id="3" name="Content Placeholder 2"/>
          <p:cNvSpPr>
            <a:spLocks noGrp="1"/>
          </p:cNvSpPr>
          <p:nvPr>
            <p:ph idx="1"/>
          </p:nvPr>
        </p:nvSpPr>
        <p:spPr>
          <a:xfrm>
            <a:off x="457200" y="1600200"/>
            <a:ext cx="8229600" cy="5029200"/>
          </a:xfrm>
        </p:spPr>
        <p:txBody>
          <a:bodyPr>
            <a:noAutofit/>
          </a:bodyPr>
          <a:lstStyle/>
          <a:p>
            <a:pPr>
              <a:spcAft>
                <a:spcPts val="600"/>
              </a:spcAft>
            </a:pPr>
            <a:r>
              <a:rPr lang="en-US" sz="2400" b="1" dirty="0">
                <a:solidFill>
                  <a:srgbClr val="0070C0"/>
                </a:solidFill>
              </a:rPr>
              <a:t>L</a:t>
            </a:r>
            <a:r>
              <a:rPr lang="en-US" sz="2400" b="1" dirty="0" smtClean="0">
                <a:solidFill>
                  <a:srgbClr val="0070C0"/>
                </a:solidFill>
              </a:rPr>
              <a:t>earning curve for MyLabsPlus</a:t>
            </a:r>
          </a:p>
          <a:p>
            <a:pPr>
              <a:spcAft>
                <a:spcPts val="600"/>
              </a:spcAft>
            </a:pPr>
            <a:r>
              <a:rPr lang="en-US" sz="2400" b="1" dirty="0" smtClean="0">
                <a:solidFill>
                  <a:srgbClr val="0070C0"/>
                </a:solidFill>
              </a:rPr>
              <a:t>No partial credit for problems</a:t>
            </a:r>
          </a:p>
          <a:p>
            <a:pPr>
              <a:spcAft>
                <a:spcPts val="600"/>
              </a:spcAft>
            </a:pPr>
            <a:r>
              <a:rPr lang="en-US" sz="2400" b="1" dirty="0" smtClean="0">
                <a:solidFill>
                  <a:srgbClr val="0070C0"/>
                </a:solidFill>
              </a:rPr>
              <a:t>Not very forgiving if you mistype something or type it in the wrong format (sometimes the mistake is subtle).</a:t>
            </a:r>
          </a:p>
          <a:p>
            <a:pPr>
              <a:spcAft>
                <a:spcPts val="600"/>
              </a:spcAft>
            </a:pPr>
            <a:r>
              <a:rPr lang="en-US" sz="2400" b="1" dirty="0">
                <a:solidFill>
                  <a:srgbClr val="0070C0"/>
                </a:solidFill>
              </a:rPr>
              <a:t>A</a:t>
            </a:r>
            <a:r>
              <a:rPr lang="en-US" sz="2400" b="1" dirty="0" smtClean="0">
                <a:solidFill>
                  <a:srgbClr val="0070C0"/>
                </a:solidFill>
              </a:rPr>
              <a:t> set of problems in a “prep” may not adequately cover the range of problems</a:t>
            </a:r>
          </a:p>
          <a:p>
            <a:pPr>
              <a:spcAft>
                <a:spcPts val="600"/>
              </a:spcAft>
            </a:pPr>
            <a:r>
              <a:rPr lang="en-US" sz="2400" b="1" dirty="0" smtClean="0">
                <a:solidFill>
                  <a:srgbClr val="0070C0"/>
                </a:solidFill>
              </a:rPr>
              <a:t>Occasional glitches with the computer network (either AACC’s or MLP’s)</a:t>
            </a:r>
          </a:p>
          <a:p>
            <a:pPr>
              <a:spcAft>
                <a:spcPts val="600"/>
              </a:spcAft>
            </a:pPr>
            <a:r>
              <a:rPr lang="en-US" sz="2400" b="1" dirty="0" smtClean="0">
                <a:solidFill>
                  <a:srgbClr val="0070C0"/>
                </a:solidFill>
              </a:rPr>
              <a:t>New students can not possibly learn all the rules, policies, MLP features in one or even two weeks. </a:t>
            </a:r>
          </a:p>
        </p:txBody>
      </p:sp>
    </p:spTree>
    <p:extLst>
      <p:ext uri="{BB962C8B-B14F-4D97-AF65-F5344CB8AC3E}">
        <p14:creationId xmlns:p14="http://schemas.microsoft.com/office/powerpoint/2010/main" val="1955460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pPr algn="ctr"/>
            <a:r>
              <a:rPr lang="en-US" dirty="0" smtClean="0">
                <a:solidFill>
                  <a:srgbClr val="7030A0"/>
                </a:solidFill>
              </a:rPr>
              <a:t>The rest of the day – more details</a:t>
            </a:r>
            <a:endParaRPr lang="en-US" dirty="0">
              <a:solidFill>
                <a:srgbClr val="7030A0"/>
              </a:solidFill>
            </a:endParaRPr>
          </a:p>
        </p:txBody>
      </p:sp>
      <p:sp>
        <p:nvSpPr>
          <p:cNvPr id="3" name="Content Placeholder 2"/>
          <p:cNvSpPr>
            <a:spLocks noGrp="1"/>
          </p:cNvSpPr>
          <p:nvPr>
            <p:ph idx="1"/>
          </p:nvPr>
        </p:nvSpPr>
        <p:spPr>
          <a:xfrm>
            <a:off x="457200" y="1676400"/>
            <a:ext cx="8229600" cy="4953000"/>
          </a:xfrm>
        </p:spPr>
        <p:txBody>
          <a:bodyPr>
            <a:normAutofit fontScale="85000" lnSpcReduction="20000"/>
          </a:bodyPr>
          <a:lstStyle/>
          <a:p>
            <a:pPr marL="0" indent="0">
              <a:buNone/>
            </a:pPr>
            <a:r>
              <a:rPr lang="en-US" b="1" dirty="0" smtClean="0"/>
              <a:t>10:30 </a:t>
            </a:r>
            <a:r>
              <a:rPr lang="en-US" b="1" dirty="0"/>
              <a:t>- </a:t>
            </a:r>
            <a:r>
              <a:rPr lang="en-US" b="1" dirty="0" smtClean="0"/>
              <a:t>11:15 	Syllabus </a:t>
            </a:r>
            <a:r>
              <a:rPr lang="en-US" b="1" dirty="0"/>
              <a:t>Policies, Course </a:t>
            </a:r>
            <a:r>
              <a:rPr lang="en-US" b="1" dirty="0" smtClean="0"/>
              <a:t>Structure</a:t>
            </a:r>
            <a:r>
              <a:rPr lang="en-US" b="1" dirty="0"/>
              <a:t/>
            </a:r>
            <a:br>
              <a:rPr lang="en-US" b="1" dirty="0"/>
            </a:br>
            <a:r>
              <a:rPr lang="en-US" b="1" dirty="0"/>
              <a:t/>
            </a:r>
            <a:br>
              <a:rPr lang="en-US" b="1" dirty="0"/>
            </a:br>
            <a:r>
              <a:rPr lang="en-US" b="1" dirty="0" smtClean="0"/>
              <a:t>11:15 – 12:00 	Role </a:t>
            </a:r>
            <a:r>
              <a:rPr lang="en-US" b="1" dirty="0"/>
              <a:t>of the Teacher, Role of the Student, and </a:t>
            </a:r>
            <a:endParaRPr lang="en-US" b="1" dirty="0" smtClean="0"/>
          </a:p>
          <a:p>
            <a:pPr marL="0" indent="0">
              <a:buNone/>
            </a:pPr>
            <a:r>
              <a:rPr lang="en-US" b="1" dirty="0"/>
              <a:t>	</a:t>
            </a:r>
            <a:r>
              <a:rPr lang="en-US" b="1" dirty="0" smtClean="0"/>
              <a:t>	Note-Taking Guides</a:t>
            </a:r>
            <a:r>
              <a:rPr lang="en-US" b="1" dirty="0"/>
              <a:t>                            </a:t>
            </a:r>
            <a:br>
              <a:rPr lang="en-US" b="1" dirty="0"/>
            </a:br>
            <a:r>
              <a:rPr lang="en-US" b="1" dirty="0"/>
              <a:t/>
            </a:r>
            <a:br>
              <a:rPr lang="en-US" b="1" dirty="0"/>
            </a:br>
            <a:r>
              <a:rPr lang="en-US" b="1" dirty="0" smtClean="0"/>
              <a:t>12:00-1:00	Lunch </a:t>
            </a:r>
            <a:r>
              <a:rPr lang="en-US" b="1" dirty="0"/>
              <a:t>With All Math FIRS</a:t>
            </a:r>
            <a:r>
              <a:rPr lang="en-US" b="1" baseline="30000" dirty="0"/>
              <a:t>3</a:t>
            </a:r>
            <a:r>
              <a:rPr lang="en-US" b="1" dirty="0"/>
              <a:t>T </a:t>
            </a:r>
            <a:r>
              <a:rPr lang="en-US" b="1" dirty="0" smtClean="0"/>
              <a:t>Faculty</a:t>
            </a:r>
            <a:endParaRPr lang="en-US" b="1" dirty="0"/>
          </a:p>
          <a:p>
            <a:pPr marL="0" indent="0">
              <a:buNone/>
            </a:pPr>
            <a:endParaRPr lang="en-US" b="1" dirty="0"/>
          </a:p>
          <a:p>
            <a:pPr marL="0" indent="0">
              <a:buNone/>
            </a:pPr>
            <a:r>
              <a:rPr lang="en-US" b="1" dirty="0" smtClean="0"/>
              <a:t>1:00-3:00	Getting </a:t>
            </a:r>
            <a:r>
              <a:rPr lang="en-US" b="1" dirty="0"/>
              <a:t>to Know MyLabsPlus and the </a:t>
            </a:r>
            <a:endParaRPr lang="en-US" b="1" dirty="0" smtClean="0"/>
          </a:p>
          <a:p>
            <a:pPr marL="0" indent="0">
              <a:buNone/>
            </a:pPr>
            <a:r>
              <a:rPr lang="en-US" b="1" dirty="0"/>
              <a:t>	</a:t>
            </a:r>
            <a:r>
              <a:rPr lang="en-US" b="1" dirty="0" smtClean="0"/>
              <a:t>	Math </a:t>
            </a:r>
            <a:r>
              <a:rPr lang="en-US" b="1" dirty="0"/>
              <a:t>FIRS</a:t>
            </a:r>
            <a:r>
              <a:rPr lang="en-US" b="1" baseline="30000" dirty="0"/>
              <a:t>3</a:t>
            </a:r>
            <a:r>
              <a:rPr lang="en-US" b="1" dirty="0"/>
              <a:t>T </a:t>
            </a:r>
            <a:r>
              <a:rPr lang="en-US" b="1" dirty="0" smtClean="0"/>
              <a:t>Lab</a:t>
            </a:r>
            <a:r>
              <a:rPr lang="en-US" b="1" dirty="0"/>
              <a:t>       </a:t>
            </a:r>
            <a:br>
              <a:rPr lang="en-US" b="1" dirty="0"/>
            </a:br>
            <a:r>
              <a:rPr lang="en-US" b="1" dirty="0"/>
              <a:t/>
            </a:r>
            <a:br>
              <a:rPr lang="en-US" b="1" dirty="0"/>
            </a:br>
            <a:r>
              <a:rPr lang="en-US" b="1" dirty="0" smtClean="0"/>
              <a:t>1:00-2:00	Recap </a:t>
            </a:r>
            <a:r>
              <a:rPr lang="en-US" b="1" dirty="0"/>
              <a:t>on </a:t>
            </a:r>
            <a:r>
              <a:rPr lang="en-US" b="1" dirty="0" smtClean="0"/>
              <a:t>Math </a:t>
            </a:r>
            <a:r>
              <a:rPr lang="en-US" b="1" dirty="0"/>
              <a:t>FIRS</a:t>
            </a:r>
            <a:r>
              <a:rPr lang="en-US" b="1" baseline="40000" dirty="0"/>
              <a:t>3</a:t>
            </a:r>
            <a:r>
              <a:rPr lang="en-US" b="1" dirty="0"/>
              <a:t>T </a:t>
            </a:r>
            <a:r>
              <a:rPr lang="en-US" b="1" u="sng" dirty="0"/>
              <a:t>Lab Policies &amp; </a:t>
            </a:r>
            <a:endParaRPr lang="en-US" b="1" u="sng" dirty="0" smtClean="0"/>
          </a:p>
          <a:p>
            <a:pPr marL="0" indent="0">
              <a:buNone/>
            </a:pPr>
            <a:r>
              <a:rPr lang="en-US" b="1" dirty="0"/>
              <a:t>	</a:t>
            </a:r>
            <a:r>
              <a:rPr lang="en-US" b="1" dirty="0" smtClean="0"/>
              <a:t>	</a:t>
            </a:r>
            <a:r>
              <a:rPr lang="en-US" b="1" u="sng" dirty="0" smtClean="0"/>
              <a:t>Procedures</a:t>
            </a:r>
            <a:r>
              <a:rPr lang="en-US" b="1" u="sng" dirty="0"/>
              <a:t/>
            </a:r>
            <a:br>
              <a:rPr lang="en-US" b="1" u="sng" dirty="0"/>
            </a:br>
            <a:endParaRPr lang="en-US" b="1" u="sng" dirty="0"/>
          </a:p>
          <a:p>
            <a:pPr marL="0" indent="0">
              <a:buNone/>
            </a:pPr>
            <a:r>
              <a:rPr lang="en-US" b="1" dirty="0" smtClean="0"/>
              <a:t>2:00-3:00	Update </a:t>
            </a:r>
            <a:r>
              <a:rPr lang="en-US" b="1" dirty="0"/>
              <a:t>on </a:t>
            </a:r>
            <a:r>
              <a:rPr lang="en-US" b="1" u="sng" dirty="0"/>
              <a:t>Syllabus Policies </a:t>
            </a:r>
            <a:r>
              <a:rPr lang="en-US" b="1" dirty="0"/>
              <a:t>&amp;</a:t>
            </a:r>
            <a:r>
              <a:rPr lang="en-US" b="1" dirty="0" smtClean="0"/>
              <a:t> </a:t>
            </a:r>
          </a:p>
          <a:p>
            <a:pPr marL="0" indent="0">
              <a:buNone/>
            </a:pPr>
            <a:r>
              <a:rPr lang="en-US" b="1" dirty="0"/>
              <a:t>	</a:t>
            </a:r>
            <a:r>
              <a:rPr lang="en-US" b="1" dirty="0" smtClean="0"/>
              <a:t>	Open </a:t>
            </a:r>
            <a:r>
              <a:rPr lang="en-US" b="1" dirty="0"/>
              <a:t>Discussion on Best </a:t>
            </a:r>
            <a:r>
              <a:rPr lang="en-US" b="1" dirty="0" smtClean="0"/>
              <a:t>Practices</a:t>
            </a:r>
            <a:r>
              <a:rPr lang="en-US" b="1" dirty="0"/>
              <a:t>  </a:t>
            </a:r>
          </a:p>
        </p:txBody>
      </p:sp>
    </p:spTree>
    <p:extLst>
      <p:ext uri="{BB962C8B-B14F-4D97-AF65-F5344CB8AC3E}">
        <p14:creationId xmlns:p14="http://schemas.microsoft.com/office/powerpoint/2010/main" val="3256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924800" cy="5562600"/>
          </a:xfrm>
        </p:spPr>
        <p:txBody>
          <a:bodyPr>
            <a:normAutofit/>
          </a:bodyPr>
          <a:lstStyle/>
          <a:p>
            <a:pPr lvl="0" algn="ctr"/>
            <a:r>
              <a:rPr lang="en-US" sz="5400" u="sng" dirty="0" smtClean="0">
                <a:solidFill>
                  <a:srgbClr val="FFFF00"/>
                </a:solidFill>
              </a:rPr>
              <a:t>Math FIRS</a:t>
            </a:r>
            <a:r>
              <a:rPr lang="en-US" sz="5400" u="sng" baseline="30000" dirty="0" smtClean="0">
                <a:solidFill>
                  <a:srgbClr val="FFFF00"/>
                </a:solidFill>
              </a:rPr>
              <a:t>3</a:t>
            </a:r>
            <a:r>
              <a:rPr lang="en-US" sz="5400" u="sng" dirty="0" smtClean="0">
                <a:solidFill>
                  <a:srgbClr val="FFFF00"/>
                </a:solidFill>
              </a:rPr>
              <a:t>T</a:t>
            </a:r>
            <a:r>
              <a:rPr lang="en-US" sz="4800" dirty="0" smtClean="0">
                <a:solidFill>
                  <a:srgbClr val="FFFF00"/>
                </a:solidFill>
              </a:rPr>
              <a:t/>
            </a:r>
            <a:br>
              <a:rPr lang="en-US" sz="4800" dirty="0" smtClean="0">
                <a:solidFill>
                  <a:srgbClr val="FFFF00"/>
                </a:solidFill>
              </a:rPr>
            </a:br>
            <a:r>
              <a:rPr lang="en-US" sz="4800" dirty="0" smtClean="0">
                <a:solidFill>
                  <a:srgbClr val="FFFF00"/>
                </a:solidFill>
              </a:rPr>
              <a:t/>
            </a:r>
            <a:br>
              <a:rPr lang="en-US" sz="4800" dirty="0" smtClean="0">
                <a:solidFill>
                  <a:srgbClr val="FFFF00"/>
                </a:solidFill>
              </a:rPr>
            </a:br>
            <a:r>
              <a:rPr lang="en-US" sz="4800" dirty="0" smtClean="0">
                <a:solidFill>
                  <a:srgbClr val="FFFF00"/>
                </a:solidFill>
              </a:rPr>
              <a:t>Focused Individualized Resources that </a:t>
            </a:r>
            <a:br>
              <a:rPr lang="en-US" sz="4800" dirty="0" smtClean="0">
                <a:solidFill>
                  <a:srgbClr val="FFFF00"/>
                </a:solidFill>
              </a:rPr>
            </a:br>
            <a:r>
              <a:rPr lang="en-US" sz="4800" dirty="0" smtClean="0">
                <a:solidFill>
                  <a:srgbClr val="FFFF00"/>
                </a:solidFill>
              </a:rPr>
              <a:t>Support Student Success </a:t>
            </a:r>
            <a:br>
              <a:rPr lang="en-US" sz="4800" dirty="0" smtClean="0">
                <a:solidFill>
                  <a:srgbClr val="FFFF00"/>
                </a:solidFill>
              </a:rPr>
            </a:br>
            <a:r>
              <a:rPr lang="en-US" sz="4800" dirty="0" smtClean="0">
                <a:solidFill>
                  <a:srgbClr val="FFFF00"/>
                </a:solidFill>
              </a:rPr>
              <a:t>with Technology</a:t>
            </a:r>
            <a:br>
              <a:rPr lang="en-US" sz="4800" dirty="0" smtClean="0">
                <a:solidFill>
                  <a:srgbClr val="FFFF00"/>
                </a:solidFill>
              </a:rPr>
            </a:br>
            <a:r>
              <a:rPr lang="en-US" sz="4800" dirty="0">
                <a:solidFill>
                  <a:srgbClr val="FFFF00"/>
                </a:solidFill>
              </a:rPr>
              <a:t/>
            </a:r>
            <a:br>
              <a:rPr lang="en-US" sz="4800" dirty="0">
                <a:solidFill>
                  <a:srgbClr val="FFFF00"/>
                </a:solidFill>
              </a:rPr>
            </a:br>
            <a:endParaRPr lang="en-US" sz="1600" dirty="0">
              <a:solidFill>
                <a:srgbClr val="FFFF00"/>
              </a:solidFill>
            </a:endParaRPr>
          </a:p>
        </p:txBody>
      </p:sp>
    </p:spTree>
    <p:extLst>
      <p:ext uri="{BB962C8B-B14F-4D97-AF65-F5344CB8AC3E}">
        <p14:creationId xmlns:p14="http://schemas.microsoft.com/office/powerpoint/2010/main" val="1670915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pPr algn="ctr"/>
            <a:r>
              <a:rPr lang="en-US" b="1" u="sng" dirty="0" smtClean="0">
                <a:solidFill>
                  <a:srgbClr val="7030A0"/>
                </a:solidFill>
              </a:rPr>
              <a:t>Why a new class format?</a:t>
            </a:r>
            <a:endParaRPr lang="en-US" b="1" u="sng" dirty="0">
              <a:solidFill>
                <a:srgbClr val="7030A0"/>
              </a:solidFill>
            </a:endParaRPr>
          </a:p>
        </p:txBody>
      </p:sp>
      <p:sp>
        <p:nvSpPr>
          <p:cNvPr id="3" name="Content Placeholder 2"/>
          <p:cNvSpPr>
            <a:spLocks noGrp="1"/>
          </p:cNvSpPr>
          <p:nvPr>
            <p:ph idx="1"/>
          </p:nvPr>
        </p:nvSpPr>
        <p:spPr>
          <a:xfrm>
            <a:off x="457200" y="2590800"/>
            <a:ext cx="8229600" cy="3474720"/>
          </a:xfrm>
        </p:spPr>
        <p:txBody>
          <a:bodyPr>
            <a:normAutofit/>
          </a:bodyPr>
          <a:lstStyle/>
          <a:p>
            <a:pPr marL="0" indent="0" algn="ctr">
              <a:spcBef>
                <a:spcPts val="2400"/>
              </a:spcBef>
              <a:buNone/>
            </a:pPr>
            <a:r>
              <a:rPr lang="en-US" sz="7200" b="1" dirty="0" smtClean="0">
                <a:solidFill>
                  <a:srgbClr val="0070C0"/>
                </a:solidFill>
              </a:rPr>
              <a:t>It’s all about </a:t>
            </a:r>
          </a:p>
          <a:p>
            <a:pPr marL="0" indent="0" algn="ctr">
              <a:spcBef>
                <a:spcPts val="2400"/>
              </a:spcBef>
              <a:buNone/>
            </a:pPr>
            <a:r>
              <a:rPr lang="en-US" sz="7200" b="1" dirty="0" smtClean="0">
                <a:solidFill>
                  <a:srgbClr val="FF0000"/>
                </a:solidFill>
              </a:rPr>
              <a:t>Student Success</a:t>
            </a:r>
            <a:endParaRPr lang="en-US" sz="7200" b="1" dirty="0">
              <a:solidFill>
                <a:srgbClr val="FF0000"/>
              </a:solidFill>
            </a:endParaRPr>
          </a:p>
        </p:txBody>
      </p:sp>
    </p:spTree>
    <p:extLst>
      <p:ext uri="{BB962C8B-B14F-4D97-AF65-F5344CB8AC3E}">
        <p14:creationId xmlns:p14="http://schemas.microsoft.com/office/powerpoint/2010/main" val="794263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pPr algn="ctr"/>
            <a:r>
              <a:rPr lang="en-US" b="1" u="sng" dirty="0" smtClean="0">
                <a:solidFill>
                  <a:srgbClr val="7030A0"/>
                </a:solidFill>
              </a:rPr>
              <a:t>Why a new class format?</a:t>
            </a:r>
            <a:endParaRPr lang="en-US" b="1" u="sng"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a:spcBef>
                <a:spcPts val="2400"/>
              </a:spcBef>
            </a:pPr>
            <a:r>
              <a:rPr lang="en-US" sz="4400" b="1" dirty="0" smtClean="0">
                <a:solidFill>
                  <a:srgbClr val="0070C0"/>
                </a:solidFill>
              </a:rPr>
              <a:t>Too many students are not prepared for college level mathematics.</a:t>
            </a:r>
          </a:p>
          <a:p>
            <a:pPr>
              <a:spcBef>
                <a:spcPts val="2400"/>
              </a:spcBef>
            </a:pPr>
            <a:r>
              <a:rPr lang="en-US" sz="4400" b="1" dirty="0" smtClean="0">
                <a:solidFill>
                  <a:srgbClr val="0070C0"/>
                </a:solidFill>
              </a:rPr>
              <a:t>Success rates in developmental math classes is unsatisfactory. </a:t>
            </a:r>
          </a:p>
          <a:p>
            <a:pPr>
              <a:spcBef>
                <a:spcPts val="2400"/>
              </a:spcBef>
            </a:pPr>
            <a:r>
              <a:rPr lang="en-US" sz="4400" b="1" dirty="0" smtClean="0">
                <a:solidFill>
                  <a:srgbClr val="0070C0"/>
                </a:solidFill>
              </a:rPr>
              <a:t>This is a nationwide problem.</a:t>
            </a:r>
            <a:endParaRPr lang="en-US" sz="4400" b="1" dirty="0">
              <a:solidFill>
                <a:srgbClr val="00B0F0"/>
              </a:solidFill>
            </a:endParaRPr>
          </a:p>
        </p:txBody>
      </p:sp>
    </p:spTree>
    <p:extLst>
      <p:ext uri="{BB962C8B-B14F-4D97-AF65-F5344CB8AC3E}">
        <p14:creationId xmlns:p14="http://schemas.microsoft.com/office/powerpoint/2010/main" val="4225681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fontScale="90000"/>
          </a:bodyPr>
          <a:lstStyle/>
          <a:p>
            <a:pPr algn="ctr"/>
            <a:r>
              <a:rPr lang="en-US" b="1" dirty="0" smtClean="0">
                <a:solidFill>
                  <a:srgbClr val="7030A0"/>
                </a:solidFill>
              </a:rPr>
              <a:t>Obstacles to learning in a standard lecture format.</a:t>
            </a:r>
            <a:endParaRPr lang="en-US" b="1" dirty="0">
              <a:solidFill>
                <a:srgbClr val="7030A0"/>
              </a:solidFill>
            </a:endParaRPr>
          </a:p>
        </p:txBody>
      </p:sp>
      <p:sp>
        <p:nvSpPr>
          <p:cNvPr id="3" name="Content Placeholder 2"/>
          <p:cNvSpPr>
            <a:spLocks noGrp="1"/>
          </p:cNvSpPr>
          <p:nvPr>
            <p:ph idx="1"/>
          </p:nvPr>
        </p:nvSpPr>
        <p:spPr>
          <a:xfrm>
            <a:off x="457200" y="2362200"/>
            <a:ext cx="8305800" cy="3962400"/>
          </a:xfrm>
        </p:spPr>
        <p:txBody>
          <a:bodyPr>
            <a:normAutofit/>
          </a:bodyPr>
          <a:lstStyle/>
          <a:p>
            <a:pPr indent="-342900">
              <a:buFont typeface="Arial" pitchFamily="34" charset="0"/>
              <a:buChar char="•"/>
            </a:pPr>
            <a:r>
              <a:rPr lang="en-US" sz="2800" b="1" dirty="0" smtClean="0">
                <a:solidFill>
                  <a:srgbClr val="00B050"/>
                </a:solidFill>
              </a:rPr>
              <a:t>Pace of </a:t>
            </a:r>
            <a:r>
              <a:rPr lang="en-US" sz="2800" b="1" dirty="0">
                <a:solidFill>
                  <a:srgbClr val="00B050"/>
                </a:solidFill>
              </a:rPr>
              <a:t>the </a:t>
            </a:r>
            <a:r>
              <a:rPr lang="en-US" sz="2800" b="1" dirty="0" smtClean="0">
                <a:solidFill>
                  <a:srgbClr val="00B050"/>
                </a:solidFill>
              </a:rPr>
              <a:t>class</a:t>
            </a:r>
          </a:p>
          <a:p>
            <a:pPr marL="617220" indent="-342900">
              <a:buFont typeface="Wingdings" pitchFamily="2" charset="2"/>
              <a:buChar char="Ø"/>
            </a:pPr>
            <a:r>
              <a:rPr lang="en-US" sz="2000" b="1" dirty="0" smtClean="0">
                <a:solidFill>
                  <a:srgbClr val="00B050"/>
                </a:solidFill>
              </a:rPr>
              <a:t>Some students can not keep up.</a:t>
            </a:r>
          </a:p>
          <a:p>
            <a:pPr marL="617220" indent="-342900">
              <a:buFont typeface="Wingdings" pitchFamily="2" charset="2"/>
              <a:buChar char="Ø"/>
            </a:pPr>
            <a:r>
              <a:rPr lang="en-US" sz="2000" b="1" dirty="0" smtClean="0">
                <a:solidFill>
                  <a:srgbClr val="00B050"/>
                </a:solidFill>
              </a:rPr>
              <a:t>If a student scores </a:t>
            </a:r>
            <a:r>
              <a:rPr lang="en-US" sz="2000" b="1" dirty="0" smtClean="0">
                <a:solidFill>
                  <a:srgbClr val="00B050"/>
                </a:solidFill>
              </a:rPr>
              <a:t>poorly </a:t>
            </a:r>
            <a:r>
              <a:rPr lang="en-US" sz="2000" b="1" dirty="0" smtClean="0">
                <a:solidFill>
                  <a:srgbClr val="00B050"/>
                </a:solidFill>
              </a:rPr>
              <a:t>on a test, too bad, the class must keep moving forward.  </a:t>
            </a:r>
          </a:p>
          <a:p>
            <a:pPr marL="617220" indent="-342900">
              <a:buFont typeface="Wingdings" pitchFamily="2" charset="2"/>
              <a:buChar char="Ø"/>
            </a:pPr>
            <a:r>
              <a:rPr lang="en-US" sz="2000" b="1" dirty="0" smtClean="0">
                <a:solidFill>
                  <a:srgbClr val="00B050"/>
                </a:solidFill>
              </a:rPr>
              <a:t>Some students are bored because the class moves too </a:t>
            </a:r>
            <a:r>
              <a:rPr lang="en-US" sz="2000" b="1" dirty="0" smtClean="0">
                <a:solidFill>
                  <a:srgbClr val="00B050"/>
                </a:solidFill>
              </a:rPr>
              <a:t>slowly.</a:t>
            </a:r>
            <a:endParaRPr lang="en-US" sz="2000" b="1" dirty="0" smtClean="0">
              <a:solidFill>
                <a:srgbClr val="00B050"/>
              </a:solidFill>
            </a:endParaRPr>
          </a:p>
          <a:p>
            <a:pPr indent="-342900">
              <a:buFont typeface="Arial" pitchFamily="34" charset="0"/>
              <a:buChar char="•"/>
            </a:pPr>
            <a:r>
              <a:rPr lang="en-US" sz="2800" b="1" dirty="0" smtClean="0">
                <a:solidFill>
                  <a:srgbClr val="00B050"/>
                </a:solidFill>
              </a:rPr>
              <a:t>Students do not study enough</a:t>
            </a:r>
          </a:p>
          <a:p>
            <a:pPr indent="-342900">
              <a:buFont typeface="Arial" pitchFamily="34" charset="0"/>
              <a:buChar char="•"/>
            </a:pPr>
            <a:r>
              <a:rPr lang="en-US" sz="2800" b="1" dirty="0" smtClean="0">
                <a:solidFill>
                  <a:srgbClr val="00B050"/>
                </a:solidFill>
              </a:rPr>
              <a:t>Not </a:t>
            </a:r>
            <a:r>
              <a:rPr lang="en-US" sz="2800" b="1" dirty="0">
                <a:solidFill>
                  <a:srgbClr val="00B050"/>
                </a:solidFill>
              </a:rPr>
              <a:t>enough individual attention</a:t>
            </a:r>
          </a:p>
          <a:p>
            <a:pPr indent="-342900">
              <a:buFont typeface="Arial" pitchFamily="34" charset="0"/>
              <a:buChar char="•"/>
            </a:pPr>
            <a:r>
              <a:rPr lang="en-US" sz="2800" b="1" dirty="0">
                <a:solidFill>
                  <a:srgbClr val="00B050"/>
                </a:solidFill>
              </a:rPr>
              <a:t>Poor study skills</a:t>
            </a:r>
          </a:p>
          <a:p>
            <a:pPr indent="0">
              <a:buNone/>
            </a:pPr>
            <a:r>
              <a:rPr lang="en-US" sz="2000" b="1" dirty="0" smtClean="0">
                <a:solidFill>
                  <a:srgbClr val="00B050"/>
                </a:solidFill>
              </a:rPr>
              <a:t>……..</a:t>
            </a:r>
            <a:endParaRPr lang="en-US" sz="2000" b="1" dirty="0">
              <a:solidFill>
                <a:srgbClr val="00B050"/>
              </a:solidFill>
            </a:endParaRPr>
          </a:p>
        </p:txBody>
      </p:sp>
    </p:spTree>
    <p:extLst>
      <p:ext uri="{BB962C8B-B14F-4D97-AF65-F5344CB8AC3E}">
        <p14:creationId xmlns:p14="http://schemas.microsoft.com/office/powerpoint/2010/main" val="416361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838200"/>
          </a:xfrm>
        </p:spPr>
        <p:txBody>
          <a:bodyPr>
            <a:normAutofit/>
          </a:bodyPr>
          <a:lstStyle/>
          <a:p>
            <a:pPr algn="ctr"/>
            <a:r>
              <a:rPr lang="en-US" u="sng" dirty="0" smtClean="0">
                <a:solidFill>
                  <a:srgbClr val="7030A0"/>
                </a:solidFill>
              </a:rPr>
              <a:t>Computer </a:t>
            </a:r>
            <a:r>
              <a:rPr lang="en-US" u="sng" dirty="0">
                <a:solidFill>
                  <a:srgbClr val="7030A0"/>
                </a:solidFill>
              </a:rPr>
              <a:t>I</a:t>
            </a:r>
            <a:r>
              <a:rPr lang="en-US" u="sng" dirty="0" smtClean="0">
                <a:solidFill>
                  <a:srgbClr val="7030A0"/>
                </a:solidFill>
              </a:rPr>
              <a:t>ntensive Format</a:t>
            </a:r>
            <a:endParaRPr lang="en-US" u="sng" dirty="0">
              <a:solidFill>
                <a:srgbClr val="7030A0"/>
              </a:solidFill>
            </a:endParaRPr>
          </a:p>
        </p:txBody>
      </p:sp>
      <p:sp>
        <p:nvSpPr>
          <p:cNvPr id="3" name="Content Placeholder 2"/>
          <p:cNvSpPr>
            <a:spLocks noGrp="1"/>
          </p:cNvSpPr>
          <p:nvPr>
            <p:ph idx="1"/>
          </p:nvPr>
        </p:nvSpPr>
        <p:spPr>
          <a:xfrm>
            <a:off x="457200" y="1447800"/>
            <a:ext cx="8153400" cy="5181600"/>
          </a:xfrm>
        </p:spPr>
        <p:txBody>
          <a:bodyPr>
            <a:normAutofit fontScale="92500" lnSpcReduction="20000"/>
          </a:bodyPr>
          <a:lstStyle/>
          <a:p>
            <a:pPr>
              <a:spcAft>
                <a:spcPts val="600"/>
              </a:spcAft>
            </a:pPr>
            <a:r>
              <a:rPr lang="en-US" dirty="0">
                <a:solidFill>
                  <a:srgbClr val="00B0F0"/>
                </a:solidFill>
              </a:rPr>
              <a:t>M</a:t>
            </a:r>
            <a:r>
              <a:rPr lang="en-US" dirty="0" smtClean="0">
                <a:solidFill>
                  <a:srgbClr val="00B0F0"/>
                </a:solidFill>
              </a:rPr>
              <a:t>aterials are on-line (book, mini-lectures by the author, practice problems, help features, quizzes, tests, final exam, preps, study plans).</a:t>
            </a:r>
          </a:p>
          <a:p>
            <a:pPr>
              <a:spcAft>
                <a:spcPts val="600"/>
              </a:spcAft>
            </a:pPr>
            <a:r>
              <a:rPr lang="en-US" dirty="0" smtClean="0">
                <a:solidFill>
                  <a:srgbClr val="00B0F0"/>
                </a:solidFill>
              </a:rPr>
              <a:t>No Lecture</a:t>
            </a:r>
          </a:p>
          <a:p>
            <a:pPr>
              <a:spcAft>
                <a:spcPts val="600"/>
              </a:spcAft>
            </a:pPr>
            <a:r>
              <a:rPr lang="en-US" dirty="0" smtClean="0">
                <a:solidFill>
                  <a:srgbClr val="00B0F0"/>
                </a:solidFill>
              </a:rPr>
              <a:t>Students take notes in the Note Taking Guide (instructors monitor and check notes).</a:t>
            </a:r>
          </a:p>
          <a:p>
            <a:pPr>
              <a:spcAft>
                <a:spcPts val="600"/>
              </a:spcAft>
            </a:pPr>
            <a:r>
              <a:rPr lang="en-US" dirty="0">
                <a:solidFill>
                  <a:srgbClr val="00B0F0"/>
                </a:solidFill>
              </a:rPr>
              <a:t>Instructors proactively offer assistance</a:t>
            </a:r>
            <a:r>
              <a:rPr lang="en-US" dirty="0" smtClean="0">
                <a:solidFill>
                  <a:srgbClr val="00B0F0"/>
                </a:solidFill>
              </a:rPr>
              <a:t>.</a:t>
            </a:r>
          </a:p>
          <a:p>
            <a:pPr>
              <a:spcAft>
                <a:spcPts val="600"/>
              </a:spcAft>
            </a:pPr>
            <a:r>
              <a:rPr lang="en-US" dirty="0" smtClean="0">
                <a:solidFill>
                  <a:srgbClr val="00B0F0"/>
                </a:solidFill>
              </a:rPr>
              <a:t>During class – students have instant access to instructors for help.</a:t>
            </a:r>
          </a:p>
          <a:p>
            <a:pPr>
              <a:spcAft>
                <a:spcPts val="600"/>
              </a:spcAft>
            </a:pPr>
            <a:r>
              <a:rPr lang="en-US" dirty="0" smtClean="0">
                <a:solidFill>
                  <a:srgbClr val="00B0F0"/>
                </a:solidFill>
              </a:rPr>
              <a:t>Lots of students come to the labs for extra hours and additional help.</a:t>
            </a:r>
          </a:p>
          <a:p>
            <a:pPr>
              <a:spcAft>
                <a:spcPts val="600"/>
              </a:spcAft>
            </a:pPr>
            <a:r>
              <a:rPr lang="en-US" dirty="0" smtClean="0">
                <a:solidFill>
                  <a:srgbClr val="00B0F0"/>
                </a:solidFill>
              </a:rPr>
              <a:t>Students have some flexibility to move at their own pace (we have a recommended set of dates).</a:t>
            </a:r>
            <a:endParaRPr lang="en-US" dirty="0">
              <a:solidFill>
                <a:srgbClr val="00B0F0"/>
              </a:solidFill>
            </a:endParaRPr>
          </a:p>
        </p:txBody>
      </p:sp>
    </p:spTree>
    <p:extLst>
      <p:ext uri="{BB962C8B-B14F-4D97-AF65-F5344CB8AC3E}">
        <p14:creationId xmlns:p14="http://schemas.microsoft.com/office/powerpoint/2010/main" val="3457547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295400"/>
          </a:xfrm>
        </p:spPr>
        <p:txBody>
          <a:bodyPr>
            <a:normAutofit fontScale="90000"/>
          </a:bodyPr>
          <a:lstStyle/>
          <a:p>
            <a:pPr algn="ctr"/>
            <a:r>
              <a:rPr lang="en-US" u="sng" dirty="0" smtClean="0">
                <a:solidFill>
                  <a:srgbClr val="7030A0"/>
                </a:solidFill>
              </a:rPr>
              <a:t>Mastery of the material </a:t>
            </a:r>
            <a:br>
              <a:rPr lang="en-US" u="sng" dirty="0" smtClean="0">
                <a:solidFill>
                  <a:srgbClr val="7030A0"/>
                </a:solidFill>
              </a:rPr>
            </a:br>
            <a:r>
              <a:rPr lang="en-US" dirty="0" smtClean="0">
                <a:solidFill>
                  <a:srgbClr val="7030A0"/>
                </a:solidFill>
              </a:rPr>
              <a:t>is required before progressing</a:t>
            </a:r>
            <a:endParaRPr lang="en-US" dirty="0">
              <a:solidFill>
                <a:srgbClr val="7030A0"/>
              </a:solidFill>
            </a:endParaRPr>
          </a:p>
        </p:txBody>
      </p:sp>
      <p:sp>
        <p:nvSpPr>
          <p:cNvPr id="3" name="Content Placeholder 2"/>
          <p:cNvSpPr>
            <a:spLocks noGrp="1"/>
          </p:cNvSpPr>
          <p:nvPr>
            <p:ph idx="1"/>
          </p:nvPr>
        </p:nvSpPr>
        <p:spPr>
          <a:xfrm>
            <a:off x="457200" y="2133600"/>
            <a:ext cx="8229600" cy="4495800"/>
          </a:xfrm>
        </p:spPr>
        <p:txBody>
          <a:bodyPr>
            <a:normAutofit/>
          </a:bodyPr>
          <a:lstStyle/>
          <a:p>
            <a:pPr>
              <a:spcAft>
                <a:spcPts val="600"/>
              </a:spcAft>
            </a:pPr>
            <a:r>
              <a:rPr lang="en-US" dirty="0" smtClean="0">
                <a:solidFill>
                  <a:srgbClr val="00B0F0"/>
                </a:solidFill>
              </a:rPr>
              <a:t>Practice Problem set    		Minimum score 	90</a:t>
            </a:r>
          </a:p>
          <a:p>
            <a:pPr>
              <a:spcAft>
                <a:spcPts val="600"/>
              </a:spcAft>
            </a:pPr>
            <a:r>
              <a:rPr lang="en-US" dirty="0" smtClean="0">
                <a:solidFill>
                  <a:srgbClr val="00B0F0"/>
                </a:solidFill>
              </a:rPr>
              <a:t>Syllabus Quiz						80</a:t>
            </a:r>
          </a:p>
          <a:p>
            <a:pPr>
              <a:spcAft>
                <a:spcPts val="600"/>
              </a:spcAft>
            </a:pPr>
            <a:r>
              <a:rPr lang="en-US" dirty="0" smtClean="0">
                <a:solidFill>
                  <a:srgbClr val="00B0F0"/>
                </a:solidFill>
              </a:rPr>
              <a:t>Prep for quizzes/tests					90</a:t>
            </a:r>
          </a:p>
          <a:p>
            <a:pPr>
              <a:spcAft>
                <a:spcPts val="600"/>
              </a:spcAft>
            </a:pPr>
            <a:r>
              <a:rPr lang="en-US" dirty="0" smtClean="0">
                <a:solidFill>
                  <a:srgbClr val="00B0F0"/>
                </a:solidFill>
              </a:rPr>
              <a:t>Checkpoint Quiz						80</a:t>
            </a:r>
          </a:p>
          <a:p>
            <a:pPr>
              <a:spcAft>
                <a:spcPts val="600"/>
              </a:spcAft>
            </a:pPr>
            <a:r>
              <a:rPr lang="en-US" dirty="0" smtClean="0">
                <a:solidFill>
                  <a:srgbClr val="00B0F0"/>
                </a:solidFill>
              </a:rPr>
              <a:t>Proctored Quiz						70</a:t>
            </a:r>
          </a:p>
          <a:p>
            <a:pPr>
              <a:spcAft>
                <a:spcPts val="600"/>
              </a:spcAft>
            </a:pPr>
            <a:r>
              <a:rPr lang="en-US" dirty="0" smtClean="0">
                <a:solidFill>
                  <a:srgbClr val="00B0F0"/>
                </a:solidFill>
              </a:rPr>
              <a:t>Proctored Test						70</a:t>
            </a:r>
          </a:p>
          <a:p>
            <a:pPr>
              <a:spcAft>
                <a:spcPts val="600"/>
              </a:spcAft>
            </a:pPr>
            <a:r>
              <a:rPr lang="en-US" dirty="0" smtClean="0">
                <a:solidFill>
                  <a:srgbClr val="00B0F0"/>
                </a:solidFill>
              </a:rPr>
              <a:t>Final Exam						60</a:t>
            </a:r>
          </a:p>
          <a:p>
            <a:pPr>
              <a:spcAft>
                <a:spcPts val="600"/>
              </a:spcAft>
            </a:pPr>
            <a:r>
              <a:rPr lang="en-US" dirty="0" smtClean="0">
                <a:solidFill>
                  <a:srgbClr val="00B0F0"/>
                </a:solidFill>
              </a:rPr>
              <a:t>Attendance						90</a:t>
            </a:r>
          </a:p>
        </p:txBody>
      </p:sp>
    </p:spTree>
    <p:extLst>
      <p:ext uri="{BB962C8B-B14F-4D97-AF65-F5344CB8AC3E}">
        <p14:creationId xmlns:p14="http://schemas.microsoft.com/office/powerpoint/2010/main" val="199173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838200"/>
          </a:xfrm>
        </p:spPr>
        <p:txBody>
          <a:bodyPr>
            <a:normAutofit/>
          </a:bodyPr>
          <a:lstStyle/>
          <a:p>
            <a:pPr algn="ctr"/>
            <a:r>
              <a:rPr lang="en-US" u="sng" dirty="0" smtClean="0">
                <a:solidFill>
                  <a:srgbClr val="7030A0"/>
                </a:solidFill>
              </a:rPr>
              <a:t>Computer Labs</a:t>
            </a:r>
            <a:endParaRPr lang="en-US" u="sng" dirty="0">
              <a:solidFill>
                <a:srgbClr val="7030A0"/>
              </a:solidFill>
            </a:endParaRPr>
          </a:p>
        </p:txBody>
      </p:sp>
      <p:sp>
        <p:nvSpPr>
          <p:cNvPr id="3" name="Content Placeholder 2"/>
          <p:cNvSpPr>
            <a:spLocks noGrp="1"/>
          </p:cNvSpPr>
          <p:nvPr>
            <p:ph idx="1"/>
          </p:nvPr>
        </p:nvSpPr>
        <p:spPr>
          <a:xfrm>
            <a:off x="457200" y="1600200"/>
            <a:ext cx="8229600" cy="4800600"/>
          </a:xfrm>
        </p:spPr>
        <p:txBody>
          <a:bodyPr>
            <a:normAutofit/>
          </a:bodyPr>
          <a:lstStyle/>
          <a:p>
            <a:pPr>
              <a:spcAft>
                <a:spcPts val="600"/>
              </a:spcAft>
            </a:pPr>
            <a:r>
              <a:rPr lang="en-US" u="sng" dirty="0" smtClean="0">
                <a:solidFill>
                  <a:srgbClr val="00B0F0"/>
                </a:solidFill>
              </a:rPr>
              <a:t>Arnold</a:t>
            </a:r>
          </a:p>
          <a:p>
            <a:pPr marL="548640">
              <a:spcAft>
                <a:spcPts val="600"/>
              </a:spcAft>
              <a:buFont typeface="Wingdings" pitchFamily="2" charset="2"/>
              <a:buChar char="Ø"/>
            </a:pPr>
            <a:r>
              <a:rPr lang="en-US" dirty="0" smtClean="0">
                <a:solidFill>
                  <a:srgbClr val="00B0F0"/>
                </a:solidFill>
              </a:rPr>
              <a:t>Careers Bldg rooms 190 (Nikki’s hangout), 254, 262</a:t>
            </a:r>
          </a:p>
          <a:p>
            <a:pPr marL="1828800" indent="0">
              <a:spcAft>
                <a:spcPts val="600"/>
              </a:spcAft>
              <a:buNone/>
            </a:pPr>
            <a:r>
              <a:rPr lang="en-US" dirty="0" smtClean="0">
                <a:solidFill>
                  <a:srgbClr val="00B050"/>
                </a:solidFill>
              </a:rPr>
              <a:t>(Many class will meet one day in 190 and the other day in either 254 or 262)</a:t>
            </a:r>
          </a:p>
          <a:p>
            <a:pPr marL="548640">
              <a:spcAft>
                <a:spcPts val="600"/>
              </a:spcAft>
              <a:buFont typeface="Wingdings" pitchFamily="2" charset="2"/>
              <a:buChar char="Ø"/>
            </a:pPr>
            <a:r>
              <a:rPr lang="en-US" dirty="0" smtClean="0">
                <a:solidFill>
                  <a:srgbClr val="00B0F0"/>
                </a:solidFill>
              </a:rPr>
              <a:t>Math Bldg room 206</a:t>
            </a:r>
          </a:p>
          <a:p>
            <a:pPr>
              <a:spcAft>
                <a:spcPts val="600"/>
              </a:spcAft>
            </a:pPr>
            <a:r>
              <a:rPr lang="en-US" u="sng" dirty="0" smtClean="0">
                <a:solidFill>
                  <a:srgbClr val="00B0F0"/>
                </a:solidFill>
              </a:rPr>
              <a:t>AMIL</a:t>
            </a:r>
            <a:r>
              <a:rPr lang="en-US" dirty="0" smtClean="0">
                <a:solidFill>
                  <a:srgbClr val="00B0F0"/>
                </a:solidFill>
              </a:rPr>
              <a:t> 	rooms 203, 205, 314</a:t>
            </a:r>
          </a:p>
          <a:p>
            <a:pPr>
              <a:spcAft>
                <a:spcPts val="600"/>
              </a:spcAft>
            </a:pPr>
            <a:r>
              <a:rPr lang="en-US" u="sng" dirty="0" smtClean="0">
                <a:solidFill>
                  <a:srgbClr val="00B0F0"/>
                </a:solidFill>
              </a:rPr>
              <a:t>GBTC</a:t>
            </a:r>
            <a:r>
              <a:rPr lang="en-US" dirty="0" smtClean="0">
                <a:solidFill>
                  <a:srgbClr val="00B0F0"/>
                </a:solidFill>
              </a:rPr>
              <a:t> 	rooms 302, 414</a:t>
            </a:r>
            <a:endParaRPr lang="en-US" dirty="0">
              <a:solidFill>
                <a:srgbClr val="00B0F0"/>
              </a:solidFill>
            </a:endParaRPr>
          </a:p>
        </p:txBody>
      </p:sp>
    </p:spTree>
    <p:extLst>
      <p:ext uri="{BB962C8B-B14F-4D97-AF65-F5344CB8AC3E}">
        <p14:creationId xmlns:p14="http://schemas.microsoft.com/office/powerpoint/2010/main" val="4107690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solidFill>
                  <a:srgbClr val="7030A0"/>
                </a:solidFill>
              </a:rPr>
              <a:t>How Long does it take to finish?</a:t>
            </a:r>
            <a:endParaRPr lang="en-US" u="sng" dirty="0">
              <a:solidFill>
                <a:srgbClr val="7030A0"/>
              </a:solidFill>
            </a:endParaRPr>
          </a:p>
        </p:txBody>
      </p:sp>
      <p:sp>
        <p:nvSpPr>
          <p:cNvPr id="3" name="Content Placeholder 2"/>
          <p:cNvSpPr>
            <a:spLocks noGrp="1"/>
          </p:cNvSpPr>
          <p:nvPr>
            <p:ph idx="1"/>
          </p:nvPr>
        </p:nvSpPr>
        <p:spPr>
          <a:xfrm>
            <a:off x="457200" y="1935480"/>
            <a:ext cx="8229600" cy="4693920"/>
          </a:xfrm>
        </p:spPr>
        <p:txBody>
          <a:bodyPr>
            <a:normAutofit/>
          </a:bodyPr>
          <a:lstStyle/>
          <a:p>
            <a:pPr>
              <a:spcAft>
                <a:spcPts val="600"/>
              </a:spcAft>
            </a:pPr>
            <a:r>
              <a:rPr lang="en-US" sz="3000" b="1" dirty="0" smtClean="0">
                <a:solidFill>
                  <a:srgbClr val="0070C0"/>
                </a:solidFill>
              </a:rPr>
              <a:t>The expectation is that each student will finish within one semester.</a:t>
            </a:r>
          </a:p>
          <a:p>
            <a:pPr>
              <a:spcAft>
                <a:spcPts val="600"/>
              </a:spcAft>
            </a:pPr>
            <a:r>
              <a:rPr lang="en-US" sz="3000" b="1" dirty="0" smtClean="0">
                <a:solidFill>
                  <a:srgbClr val="0070C0"/>
                </a:solidFill>
              </a:rPr>
              <a:t>A student can finish </a:t>
            </a:r>
            <a:r>
              <a:rPr lang="en-US" sz="3000" b="1" u="sng" dirty="0" smtClean="0">
                <a:solidFill>
                  <a:srgbClr val="0070C0"/>
                </a:solidFill>
              </a:rPr>
              <a:t>early</a:t>
            </a:r>
            <a:r>
              <a:rPr lang="en-US" sz="3000" b="1" dirty="0" smtClean="0">
                <a:solidFill>
                  <a:srgbClr val="0070C0"/>
                </a:solidFill>
              </a:rPr>
              <a:t>.  </a:t>
            </a:r>
          </a:p>
          <a:p>
            <a:pPr marL="548640">
              <a:spcAft>
                <a:spcPts val="600"/>
              </a:spcAft>
              <a:buFont typeface="Wingdings" pitchFamily="2" charset="2"/>
              <a:buChar char="Ø"/>
            </a:pPr>
            <a:r>
              <a:rPr lang="en-US" sz="2400" b="1" dirty="0" smtClean="0">
                <a:solidFill>
                  <a:srgbClr val="0070C0"/>
                </a:solidFill>
              </a:rPr>
              <a:t>If a student finishes </a:t>
            </a:r>
            <a:r>
              <a:rPr lang="en-US" sz="2400" b="1" dirty="0" smtClean="0">
                <a:solidFill>
                  <a:srgbClr val="00B050"/>
                </a:solidFill>
              </a:rPr>
              <a:t>010</a:t>
            </a:r>
            <a:r>
              <a:rPr lang="en-US" sz="2400" b="1" dirty="0" smtClean="0">
                <a:solidFill>
                  <a:srgbClr val="0070C0"/>
                </a:solidFill>
              </a:rPr>
              <a:t> or </a:t>
            </a:r>
            <a:r>
              <a:rPr lang="en-US" sz="2400" b="1" dirty="0" smtClean="0">
                <a:solidFill>
                  <a:srgbClr val="00B050"/>
                </a:solidFill>
              </a:rPr>
              <a:t>011</a:t>
            </a:r>
            <a:r>
              <a:rPr lang="en-US" sz="2400" b="1" dirty="0" smtClean="0">
                <a:solidFill>
                  <a:srgbClr val="0070C0"/>
                </a:solidFill>
              </a:rPr>
              <a:t> early, they can move on to the next class immediately.</a:t>
            </a:r>
          </a:p>
          <a:p>
            <a:pPr marL="548640">
              <a:spcAft>
                <a:spcPts val="600"/>
              </a:spcAft>
              <a:buFont typeface="Wingdings" pitchFamily="2" charset="2"/>
              <a:buChar char="Ø"/>
            </a:pPr>
            <a:r>
              <a:rPr lang="en-US" sz="2400" b="1" dirty="0" smtClean="0">
                <a:solidFill>
                  <a:srgbClr val="0070C0"/>
                </a:solidFill>
              </a:rPr>
              <a:t>If </a:t>
            </a:r>
            <a:r>
              <a:rPr lang="en-US" sz="2400" b="1" dirty="0">
                <a:solidFill>
                  <a:srgbClr val="0070C0"/>
                </a:solidFill>
              </a:rPr>
              <a:t>a student finishes </a:t>
            </a:r>
            <a:r>
              <a:rPr lang="en-US" sz="2400" b="1" dirty="0" smtClean="0">
                <a:solidFill>
                  <a:srgbClr val="00B050"/>
                </a:solidFill>
              </a:rPr>
              <a:t>012</a:t>
            </a:r>
            <a:r>
              <a:rPr lang="en-US" sz="2400" b="1" dirty="0" smtClean="0">
                <a:solidFill>
                  <a:srgbClr val="0070C0"/>
                </a:solidFill>
              </a:rPr>
              <a:t> early enough, </a:t>
            </a:r>
            <a:r>
              <a:rPr lang="en-US" sz="2400" b="1" dirty="0">
                <a:solidFill>
                  <a:srgbClr val="0070C0"/>
                </a:solidFill>
              </a:rPr>
              <a:t>they </a:t>
            </a:r>
            <a:r>
              <a:rPr lang="en-US" sz="2400" b="1" dirty="0" smtClean="0">
                <a:solidFill>
                  <a:srgbClr val="0070C0"/>
                </a:solidFill>
              </a:rPr>
              <a:t>can enroll in a late start credit class.</a:t>
            </a:r>
          </a:p>
          <a:p>
            <a:pPr>
              <a:spcAft>
                <a:spcPts val="600"/>
              </a:spcAft>
            </a:pPr>
            <a:r>
              <a:rPr lang="en-US" sz="2800" b="1" dirty="0" smtClean="0">
                <a:solidFill>
                  <a:srgbClr val="0070C0"/>
                </a:solidFill>
              </a:rPr>
              <a:t>Some students need more than one semester.</a:t>
            </a:r>
            <a:endParaRPr lang="en-US" dirty="0"/>
          </a:p>
        </p:txBody>
      </p:sp>
    </p:spTree>
    <p:extLst>
      <p:ext uri="{BB962C8B-B14F-4D97-AF65-F5344CB8AC3E}">
        <p14:creationId xmlns:p14="http://schemas.microsoft.com/office/powerpoint/2010/main" val="1990706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789</TotalTime>
  <Words>960</Words>
  <Application>Microsoft Office PowerPoint</Application>
  <PresentationFormat>On-screen Show (4:3)</PresentationFormat>
  <Paragraphs>221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Math FIRS3T Overview 2014</vt:lpstr>
      <vt:lpstr>Math FIRS3T  Focused Individualized Resources that  Support Student Success  with Technology  </vt:lpstr>
      <vt:lpstr>Why a new class format?</vt:lpstr>
      <vt:lpstr>Why a new class format?</vt:lpstr>
      <vt:lpstr>Obstacles to learning in a standard lecture format.</vt:lpstr>
      <vt:lpstr>Computer Intensive Format</vt:lpstr>
      <vt:lpstr>Mastery of the material  is required before progressing</vt:lpstr>
      <vt:lpstr>Computer Labs</vt:lpstr>
      <vt:lpstr>How Long does it take to finish?</vt:lpstr>
      <vt:lpstr>What do the students have to do?</vt:lpstr>
      <vt:lpstr>Who will be in your class on day 1 ?</vt:lpstr>
      <vt:lpstr>Who will be in your class on day N ?</vt:lpstr>
      <vt:lpstr>Is Math FIRS3T for Everyone ?</vt:lpstr>
      <vt:lpstr>Many students love this format.</vt:lpstr>
      <vt:lpstr>Is Everything Perfect?</vt:lpstr>
      <vt:lpstr>The rest of the day – more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Dead Grandmother Syndrome</dc:title>
  <dc:creator>Michael</dc:creator>
  <cp:lastModifiedBy>Windows User</cp:lastModifiedBy>
  <cp:revision>165</cp:revision>
  <dcterms:created xsi:type="dcterms:W3CDTF">2006-08-16T00:00:00Z</dcterms:created>
  <dcterms:modified xsi:type="dcterms:W3CDTF">2014-08-18T03:58:38Z</dcterms:modified>
</cp:coreProperties>
</file>