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70" r:id="rId13"/>
    <p:sldId id="266" r:id="rId14"/>
    <p:sldId id="274" r:id="rId15"/>
    <p:sldId id="267" r:id="rId16"/>
    <p:sldId id="272" r:id="rId17"/>
    <p:sldId id="273" r:id="rId18"/>
    <p:sldId id="271" r:id="rId19"/>
    <p:sldId id="275" r:id="rId20"/>
    <p:sldId id="276" r:id="rId21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F6274-F38C-46FD-A1E1-D98ABE3955C1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B8E88-FF54-46A5-A784-C04D2A64E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677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6E3232-91A2-4EBC-A69E-EB0280BA6CF0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542C56-D1BD-44AA-8D64-46FAB8CC2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946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42C56-D1BD-44AA-8D64-46FAB8CC25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44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42C56-D1BD-44AA-8D64-46FAB8CC25D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251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42C56-D1BD-44AA-8D64-46FAB8CC25D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364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42C56-D1BD-44AA-8D64-46FAB8CC25D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1447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42C56-D1BD-44AA-8D64-46FAB8CC25D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374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42C56-D1BD-44AA-8D64-46FAB8CC25D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6809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42C56-D1BD-44AA-8D64-46FAB8CC25D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5223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42C56-D1BD-44AA-8D64-46FAB8CC25D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1379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42C56-D1BD-44AA-8D64-46FAB8CC25D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8483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42C56-D1BD-44AA-8D64-46FAB8CC25D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5710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42C56-D1BD-44AA-8D64-46FAB8CC25D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926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42C56-D1BD-44AA-8D64-46FAB8CC25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7147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42C56-D1BD-44AA-8D64-46FAB8CC25D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061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42C56-D1BD-44AA-8D64-46FAB8CC25D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5735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42C56-D1BD-44AA-8D64-46FAB8CC25D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5723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42C56-D1BD-44AA-8D64-46FAB8CC25D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3363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42C56-D1BD-44AA-8D64-46FAB8CC25D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195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42C56-D1BD-44AA-8D64-46FAB8CC25D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104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42C56-D1BD-44AA-8D64-46FAB8CC25D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5763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42C56-D1BD-44AA-8D64-46FAB8CC25D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78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8A93A-98CD-4A15-AE2A-83C9B636BA41}" type="datetime1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B087-510D-48FC-950D-D5FBAF014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285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F0EB6-39E2-42F9-A98F-2F09DFF92A9E}" type="datetime1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B087-510D-48FC-950D-D5FBAF014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680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C7623-22D4-4E4A-8ADE-E5E49D3F0E3D}" type="datetime1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B087-510D-48FC-950D-D5FBAF014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886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49D7-9374-401E-B598-A8DD042AC7BE}" type="datetime1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B087-510D-48FC-950D-D5FBAF014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213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4755C-1BB5-487D-B54E-D676D969414B}" type="datetime1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B087-510D-48FC-950D-D5FBAF014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134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B8B2-CF6D-49C2-8000-ECA821C4D9EE}" type="datetime1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B087-510D-48FC-950D-D5FBAF014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27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F6F60-B50E-4F32-BB66-E0C67DE15FD5}" type="datetime1">
              <a:rPr lang="en-US" smtClean="0"/>
              <a:t>1/7/2015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B087-510D-48FC-950D-D5FBAF014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111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95AC6-D41B-48FE-BB33-AF56A8D4876A}" type="datetime1">
              <a:rPr lang="en-US" smtClean="0"/>
              <a:t>1/7/2015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B087-510D-48FC-950D-D5FBAF014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356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BCC49-EABA-42AF-A6D8-A42519022CAE}" type="datetime1">
              <a:rPr lang="en-US" smtClean="0"/>
              <a:t>1/7/2015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B087-510D-48FC-950D-D5FBAF014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287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A600-92D7-44F1-A7DF-F32F923A024B}" type="datetime1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B087-510D-48FC-950D-D5FBAF014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750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224B-513C-49DC-BFEB-E6602D5B5F8B}" type="datetime1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B087-510D-48FC-950D-D5FBAF014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2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A5CD5-48E3-4CE9-BBB6-DA81395DE381}" type="datetime1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CB087-510D-48FC-950D-D5FBAF014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131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em.utoronto.ca/green/index.htm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masherer@aacc.edu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s.org/greenchemistry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Promoting Green Chemistry and Sustainability in Chemistry Courses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AFACCT Conference</a:t>
            </a:r>
          </a:p>
          <a:p>
            <a:r>
              <a:rPr lang="en-US" sz="2800" dirty="0" smtClean="0"/>
              <a:t>January 8, 2015</a:t>
            </a:r>
          </a:p>
          <a:p>
            <a:r>
              <a:rPr lang="en-US" sz="2200" dirty="0" smtClean="0"/>
              <a:t>Maureen Sherer, Anne Arundel Community College</a:t>
            </a:r>
          </a:p>
          <a:p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602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Re-evaluating Existing Experiments</a:t>
            </a:r>
            <a:br>
              <a:rPr lang="en-US" dirty="0" smtClean="0"/>
            </a:br>
            <a:r>
              <a:rPr lang="en-US" sz="3600" dirty="0" smtClean="0"/>
              <a:t>Cost-Benefit Analysis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For each experiment, consider:</a:t>
            </a:r>
          </a:p>
          <a:p>
            <a:r>
              <a:rPr lang="en-US" dirty="0" smtClean="0"/>
              <a:t>Materials.</a:t>
            </a:r>
          </a:p>
          <a:p>
            <a:r>
              <a:rPr lang="en-US" dirty="0" smtClean="0"/>
              <a:t>Energy Inputs.</a:t>
            </a:r>
          </a:p>
          <a:p>
            <a:r>
              <a:rPr lang="en-US" dirty="0" smtClean="0"/>
              <a:t>Scale (Macro or Semi-Micro).</a:t>
            </a:r>
          </a:p>
          <a:p>
            <a:r>
              <a:rPr lang="en-US" dirty="0" smtClean="0"/>
              <a:t>Water Required (Cooling, suction, clean-up).</a:t>
            </a:r>
          </a:p>
          <a:p>
            <a:r>
              <a:rPr lang="en-US" dirty="0" smtClean="0"/>
              <a:t>Atom Economy.</a:t>
            </a:r>
          </a:p>
          <a:p>
            <a:r>
              <a:rPr lang="en-US" dirty="0" smtClean="0"/>
              <a:t>Waste/Clean-up.</a:t>
            </a:r>
          </a:p>
          <a:p>
            <a:r>
              <a:rPr lang="en-US" dirty="0" smtClean="0"/>
              <a:t>Skills and Concepts Taught.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B087-510D-48FC-950D-D5FBAF0149A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443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Technologies &amp; Methodologies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Electric pump rather than water aspiration for suction filtration.</a:t>
            </a:r>
          </a:p>
          <a:p>
            <a:r>
              <a:rPr lang="en-US" dirty="0" smtClean="0"/>
              <a:t>Microwave oven for heating.</a:t>
            </a:r>
          </a:p>
          <a:p>
            <a:r>
              <a:rPr lang="en-US" dirty="0" smtClean="0"/>
              <a:t>Computer simulations and molecular modelling.</a:t>
            </a:r>
          </a:p>
          <a:p>
            <a:r>
              <a:rPr lang="en-US" dirty="0" smtClean="0"/>
              <a:t>Metrics to evaluate “green-ness”, </a:t>
            </a:r>
            <a:r>
              <a:rPr lang="en-US" sz="2800" dirty="0" smtClean="0"/>
              <a:t>(e.g. Sean M. Mercer, et al, J </a:t>
            </a:r>
            <a:r>
              <a:rPr lang="en-US" sz="2800" dirty="0" err="1" smtClean="0"/>
              <a:t>Chem</a:t>
            </a:r>
            <a:r>
              <a:rPr lang="en-US" sz="2800" dirty="0" smtClean="0"/>
              <a:t> Ed, </a:t>
            </a:r>
            <a:r>
              <a:rPr lang="en-US" sz="2800" b="1" dirty="0" smtClean="0"/>
              <a:t>2012</a:t>
            </a:r>
            <a:r>
              <a:rPr lang="en-US" sz="2800" dirty="0" smtClean="0"/>
              <a:t>, 89, 215-220).</a:t>
            </a:r>
          </a:p>
          <a:p>
            <a:r>
              <a:rPr lang="en-US" dirty="0" smtClean="0"/>
              <a:t>Others…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B087-510D-48FC-950D-D5FBAF0149A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413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Old Ways Are Important Too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still need to know proper protocols for the safe handling and ultimate disposal of materials.</a:t>
            </a:r>
          </a:p>
          <a:p>
            <a:endParaRPr lang="en-US" dirty="0" smtClean="0"/>
          </a:p>
          <a:p>
            <a:r>
              <a:rPr lang="en-US" dirty="0" smtClean="0"/>
              <a:t>This is part of the learning students need to acquire in general and organic chemistry courses. Students learn by doing.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B087-510D-48FC-950D-D5FBAF0149A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96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Students Analyzing Case Studies &amp; Investigating Green Chemistry Principles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Building </a:t>
            </a:r>
            <a:r>
              <a:rPr lang="en-US" dirty="0"/>
              <a:t>critical thinking skills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Promoting </a:t>
            </a:r>
            <a:r>
              <a:rPr lang="en-US" dirty="0"/>
              <a:t>sustainable practices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Opportunity </a:t>
            </a:r>
            <a:r>
              <a:rPr lang="en-US" dirty="0"/>
              <a:t>for our daily lives.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B087-510D-48FC-950D-D5FBAF0149A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937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Investigating Green Chemistry Principles Using a Worksheet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Students are given a worksheet which directs them to several websites about green chemistry, life cycle perspective, Safety Data Sheets (SDS), the Globally Harmonized System (GHS), and others.</a:t>
            </a:r>
          </a:p>
          <a:p>
            <a:r>
              <a:rPr lang="en-US" dirty="0" smtClean="0"/>
              <a:t>Students have a set of questions to answer about what they learn from reading the websites.</a:t>
            </a:r>
          </a:p>
          <a:p>
            <a:r>
              <a:rPr lang="en-US" dirty="0" smtClean="0"/>
              <a:t>This prepares them to analyze case studies.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B087-510D-48FC-950D-D5FBAF0149A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9131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 smtClean="0"/>
              <a:t>Ethylenediaminetetraacetate</a:t>
            </a:r>
            <a:r>
              <a:rPr lang="en-US" dirty="0" smtClean="0"/>
              <a:t> (EDTA) </a:t>
            </a:r>
          </a:p>
          <a:p>
            <a:pPr marL="0" indent="0" algn="ctr">
              <a:buNone/>
            </a:pPr>
            <a:r>
              <a:rPr lang="en-US" dirty="0" smtClean="0"/>
              <a:t>vs. </a:t>
            </a:r>
            <a:r>
              <a:rPr lang="en-US" dirty="0" err="1" smtClean="0"/>
              <a:t>Iminodisuccinate</a:t>
            </a:r>
            <a:r>
              <a:rPr lang="en-US" dirty="0" smtClean="0"/>
              <a:t> (IDS)</a:t>
            </a:r>
          </a:p>
          <a:p>
            <a:r>
              <a:rPr lang="en-US" dirty="0" smtClean="0"/>
              <a:t>EDTA degrades slowly in the environment, during this time it can leach heavy metals into the groundwater.</a:t>
            </a:r>
          </a:p>
          <a:p>
            <a:r>
              <a:rPr lang="en-US" dirty="0" smtClean="0"/>
              <a:t>IDS is nontoxic &amp; readily degrades in the environment so leaching problem is circumvented.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B087-510D-48FC-950D-D5FBAF0149A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21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are given some information about EDTA &amp; IDS to read.</a:t>
            </a:r>
          </a:p>
          <a:p>
            <a:r>
              <a:rPr lang="en-US" dirty="0" smtClean="0"/>
              <a:t>Students then list and explain the relevant Green Chemistry Principles which support the use of IDS (in cases where they are interchangeable).</a:t>
            </a:r>
          </a:p>
          <a:p>
            <a:r>
              <a:rPr lang="en-US" dirty="0" smtClean="0"/>
              <a:t>Please see handout for more details.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B087-510D-48FC-950D-D5FBAF0149A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2937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Case Studies Involve…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of Liquid CO</a:t>
            </a:r>
            <a:r>
              <a:rPr lang="en-US" baseline="-25000" dirty="0" smtClean="0"/>
              <a:t>2</a:t>
            </a:r>
            <a:r>
              <a:rPr lang="en-US" dirty="0" smtClean="0"/>
              <a:t> as a Nonpolar Solvent, rather than Diethyl Ether, etc.</a:t>
            </a:r>
          </a:p>
          <a:p>
            <a:r>
              <a:rPr lang="en-US" dirty="0" smtClean="0"/>
              <a:t>Use of nitrate reductase in the quantitative determination of nitrate in the aquatic environment, rather than Cd/Cu.</a:t>
            </a:r>
          </a:p>
          <a:p>
            <a:r>
              <a:rPr lang="en-US" dirty="0" smtClean="0"/>
              <a:t>Semi-micro scale experiments rather than macro scale.</a:t>
            </a:r>
          </a:p>
          <a:p>
            <a:r>
              <a:rPr lang="en-US" dirty="0" smtClean="0"/>
              <a:t>Comparing two different syntheses for a given compound.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B087-510D-48FC-950D-D5FBAF0149A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23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Green Chemistry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ACS Green Chemistry Institute.</a:t>
            </a:r>
          </a:p>
          <a:p>
            <a:r>
              <a:rPr lang="en-US" dirty="0" smtClean="0"/>
              <a:t>U.S. EPA - Risk Management, Green Chemistry and Engineering.</a:t>
            </a:r>
          </a:p>
          <a:p>
            <a:r>
              <a:rPr lang="en-US" dirty="0" smtClean="0"/>
              <a:t>Green Chemistry at the University of Oregon.</a:t>
            </a:r>
          </a:p>
          <a:p>
            <a:r>
              <a:rPr lang="en-US" dirty="0" smtClean="0"/>
              <a:t>The Berkeley Center for Green Chemistry.</a:t>
            </a:r>
          </a:p>
          <a:p>
            <a:r>
              <a:rPr lang="en-US" dirty="0" smtClean="0">
                <a:hlinkClick r:id="rId3"/>
              </a:rPr>
              <a:t>Green Chemistry at the University of Toronto.</a:t>
            </a:r>
            <a:endParaRPr lang="en-US" dirty="0" smtClean="0"/>
          </a:p>
          <a:p>
            <a:r>
              <a:rPr lang="en-US" dirty="0" smtClean="0"/>
              <a:t>Beyond Benign.</a:t>
            </a:r>
          </a:p>
          <a:p>
            <a:r>
              <a:rPr lang="en-US" dirty="0" smtClean="0"/>
              <a:t>ACS Webinars on Green Chemistry.</a:t>
            </a:r>
          </a:p>
          <a:p>
            <a:r>
              <a:rPr lang="en-US" dirty="0" smtClean="0"/>
              <a:t>Please see handout for web addresses.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B087-510D-48FC-950D-D5FBAF0149A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244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Ideas…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Let’s stay in touch to share ideas and resources… </a:t>
            </a:r>
          </a:p>
          <a:p>
            <a:endParaRPr lang="en-US" dirty="0"/>
          </a:p>
          <a:p>
            <a:r>
              <a:rPr lang="en-US" dirty="0" smtClean="0"/>
              <a:t>Maureen Sherer, </a:t>
            </a:r>
            <a:r>
              <a:rPr lang="en-US" dirty="0" smtClean="0">
                <a:hlinkClick r:id="rId3"/>
              </a:rPr>
              <a:t>masherer@aacc.edu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B087-510D-48FC-950D-D5FBAF0149A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835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Green Chemistry?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Building </a:t>
            </a:r>
            <a:r>
              <a:rPr lang="en-US" dirty="0"/>
              <a:t>a healthier future.</a:t>
            </a:r>
          </a:p>
          <a:p>
            <a:r>
              <a:rPr lang="en-US" dirty="0" smtClean="0"/>
              <a:t>Supporting </a:t>
            </a:r>
            <a:r>
              <a:rPr lang="en-US" dirty="0"/>
              <a:t>recommendations of American Chemical Society (ACS) as a component of undergraduate curriculum.</a:t>
            </a:r>
          </a:p>
          <a:p>
            <a:r>
              <a:rPr lang="en-US" dirty="0" smtClean="0"/>
              <a:t>Meeting </a:t>
            </a:r>
            <a:r>
              <a:rPr lang="en-US" dirty="0"/>
              <a:t>industry &amp; international guidelines.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B087-510D-48FC-950D-D5FBAF0149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6889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Debbie Reeder, AACC Chemistry Lab Manager.</a:t>
            </a:r>
          </a:p>
          <a:p>
            <a:r>
              <a:rPr lang="en-US" dirty="0" smtClean="0"/>
              <a:t>The AACC Chemistry Lab Staff.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B087-510D-48FC-950D-D5FBAF0149A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299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 Principles of Green Chemistry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1. Prevent waste</a:t>
            </a:r>
          </a:p>
          <a:p>
            <a:pPr marL="0" indent="0">
              <a:buNone/>
            </a:pPr>
            <a:r>
              <a:rPr lang="en-US" dirty="0"/>
              <a:t>2. Atom Economy</a:t>
            </a:r>
          </a:p>
          <a:p>
            <a:pPr marL="0" indent="0">
              <a:buNone/>
            </a:pPr>
            <a:r>
              <a:rPr lang="en-US" dirty="0"/>
              <a:t>3. Less Hazardous Synthesis</a:t>
            </a:r>
          </a:p>
          <a:p>
            <a:pPr marL="0" indent="0">
              <a:buNone/>
            </a:pPr>
            <a:r>
              <a:rPr lang="en-US" dirty="0"/>
              <a:t>4. Design Benign Chemicals</a:t>
            </a:r>
          </a:p>
          <a:p>
            <a:pPr marL="0" indent="0">
              <a:buNone/>
            </a:pPr>
            <a:r>
              <a:rPr lang="en-US" dirty="0"/>
              <a:t>5. Benign Solvents &amp; Auxiliaries</a:t>
            </a:r>
          </a:p>
          <a:p>
            <a:pPr marL="0" indent="0">
              <a:buNone/>
            </a:pPr>
            <a:r>
              <a:rPr lang="en-US" dirty="0"/>
              <a:t>6. Design for Energy Efficiency</a:t>
            </a:r>
          </a:p>
          <a:p>
            <a:pPr marL="0" indent="0">
              <a:buNone/>
            </a:pPr>
            <a:r>
              <a:rPr lang="en-US" dirty="0"/>
              <a:t>7. Use of Renewable </a:t>
            </a:r>
            <a:r>
              <a:rPr lang="en-US" dirty="0" err="1"/>
              <a:t>Feedstocks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8. Reduce Derivatives</a:t>
            </a:r>
          </a:p>
          <a:p>
            <a:pPr marL="0" indent="0">
              <a:buNone/>
            </a:pPr>
            <a:r>
              <a:rPr lang="en-US" dirty="0"/>
              <a:t>9. Catalysis (vs. Stoichiometric)</a:t>
            </a:r>
          </a:p>
          <a:p>
            <a:pPr marL="0" indent="0">
              <a:buNone/>
            </a:pPr>
            <a:r>
              <a:rPr lang="en-US" dirty="0"/>
              <a:t>10. Design for Degradation</a:t>
            </a:r>
          </a:p>
          <a:p>
            <a:pPr marL="0" indent="0">
              <a:buNone/>
            </a:pPr>
            <a:r>
              <a:rPr lang="en-US" dirty="0"/>
              <a:t>11. Real-Time Analysis for Pollution Prevention</a:t>
            </a:r>
          </a:p>
          <a:p>
            <a:pPr marL="0" indent="0">
              <a:buNone/>
            </a:pPr>
            <a:r>
              <a:rPr lang="en-US" dirty="0"/>
              <a:t>12. Inherently Benign Chemistry for Accident Prevention</a:t>
            </a:r>
          </a:p>
          <a:p>
            <a:pPr marL="0" indent="0">
              <a:buNone/>
            </a:pPr>
            <a:r>
              <a:rPr lang="en-US" u="sng" dirty="0">
                <a:hlinkClick r:id="rId3"/>
              </a:rPr>
              <a:t>www.acs.org/greenchemistry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B087-510D-48FC-950D-D5FBAF0149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82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Introduce new experiments with a “Greener Footprint”.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Re-evaluate </a:t>
            </a:r>
            <a:r>
              <a:rPr lang="en-US" dirty="0"/>
              <a:t>existing experiments according to Green Chemistry Principles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Case </a:t>
            </a:r>
            <a:r>
              <a:rPr lang="en-US" dirty="0"/>
              <a:t>Studies for Students to Analyze.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B087-510D-48FC-950D-D5FBAF0149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04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Green Synthesis of </a:t>
            </a:r>
            <a:r>
              <a:rPr lang="en-US" dirty="0" err="1" smtClean="0"/>
              <a:t>Divanillin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Adapted from Nishimura, R.T.; </a:t>
            </a:r>
            <a:r>
              <a:rPr lang="en-US" sz="1800" dirty="0" err="1" smtClean="0"/>
              <a:t>Giammanco</a:t>
            </a:r>
            <a:r>
              <a:rPr lang="en-US" sz="1800" dirty="0" smtClean="0"/>
              <a:t>, C.H.; </a:t>
            </a:r>
            <a:r>
              <a:rPr lang="en-US" sz="1800" dirty="0" err="1" smtClean="0"/>
              <a:t>Vosburg</a:t>
            </a:r>
            <a:r>
              <a:rPr lang="en-US" sz="1800" dirty="0" smtClean="0"/>
              <a:t>, D.A., J. Chem. Educ. 2010, 87, 526-527.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238" y="2411413"/>
            <a:ext cx="6105525" cy="203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B087-510D-48FC-950D-D5FBAF0149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7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Divanillin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Students practice important synthetic chemistry techniques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 hazardous exposures.</a:t>
            </a:r>
          </a:p>
          <a:p>
            <a:r>
              <a:rPr lang="en-US" dirty="0" smtClean="0"/>
              <a:t>Minimal waste.</a:t>
            </a:r>
          </a:p>
          <a:p>
            <a:r>
              <a:rPr lang="en-US" dirty="0" smtClean="0"/>
              <a:t>Good results.</a:t>
            </a:r>
          </a:p>
          <a:p>
            <a:r>
              <a:rPr lang="en-US" dirty="0" smtClean="0"/>
              <a:t>Readily adaptable to sophomore organic or to freshman bio-chemistry.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B087-510D-48FC-950D-D5FBAF0149A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74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Divanillin</a:t>
            </a:r>
            <a:r>
              <a:rPr lang="en-US" dirty="0" smtClean="0"/>
              <a:t> – Student Working in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B087-510D-48FC-950D-D5FBAF0149A0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509" y="1905000"/>
            <a:ext cx="3200400" cy="4200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515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Potassium Ion Concentration Determined by Atomic Absorption Spectroscopy (AAS)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State-of-the-art instrumental method.</a:t>
            </a:r>
          </a:p>
          <a:p>
            <a:endParaRPr lang="en-US" dirty="0"/>
          </a:p>
          <a:p>
            <a:r>
              <a:rPr lang="en-US" dirty="0" smtClean="0"/>
              <a:t>No hazardous waste.</a:t>
            </a:r>
          </a:p>
          <a:p>
            <a:endParaRPr lang="en-US" dirty="0"/>
          </a:p>
          <a:p>
            <a:r>
              <a:rPr lang="en-US" dirty="0" smtClean="0"/>
              <a:t>AACC AAS is a Perkin Elmer </a:t>
            </a:r>
            <a:r>
              <a:rPr lang="en-US" dirty="0" err="1" smtClean="0"/>
              <a:t>AAnalyst</a:t>
            </a:r>
            <a:r>
              <a:rPr lang="en-US" dirty="0" smtClean="0"/>
              <a:t> 200.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B087-510D-48FC-950D-D5FBAF0149A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26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[K</a:t>
            </a:r>
            <a:r>
              <a:rPr lang="en-US" baseline="30000" dirty="0" smtClean="0"/>
              <a:t>+</a:t>
            </a:r>
            <a:r>
              <a:rPr lang="en-US" dirty="0" smtClean="0"/>
              <a:t>] by AAS – Student Working in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B087-510D-48FC-950D-D5FBAF0149A0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803400"/>
            <a:ext cx="3048000" cy="383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739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303</TotalTime>
  <Words>768</Words>
  <Application>Microsoft Office PowerPoint</Application>
  <PresentationFormat>On-screen Show (4:3)</PresentationFormat>
  <Paragraphs>149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Promoting Green Chemistry and Sustainability in Chemistry Courses </vt:lpstr>
      <vt:lpstr>Why Green Chemistry?</vt:lpstr>
      <vt:lpstr>12 Principles of Green Chemistry</vt:lpstr>
      <vt:lpstr>How?</vt:lpstr>
      <vt:lpstr>Green Synthesis of Divanillin</vt:lpstr>
      <vt:lpstr>Divanillin</vt:lpstr>
      <vt:lpstr>Divanillin – Student Working in Lab</vt:lpstr>
      <vt:lpstr>Potassium Ion Concentration Determined by Atomic Absorption Spectroscopy (AAS)</vt:lpstr>
      <vt:lpstr>[K+] by AAS – Student Working in Lab</vt:lpstr>
      <vt:lpstr>Re-evaluating Existing Experiments Cost-Benefit Analysis</vt:lpstr>
      <vt:lpstr>New Technologies &amp; Methodologies to Consider</vt:lpstr>
      <vt:lpstr>Some Old Ways Are Important Too</vt:lpstr>
      <vt:lpstr>Students Analyzing Case Studies &amp; Investigating Green Chemistry Principles</vt:lpstr>
      <vt:lpstr>Investigating Green Chemistry Principles Using a Worksheet</vt:lpstr>
      <vt:lpstr>Case Study Example</vt:lpstr>
      <vt:lpstr>Case Study, continued</vt:lpstr>
      <vt:lpstr>Other Case Studies Involve…</vt:lpstr>
      <vt:lpstr>Green Chemistry Resources</vt:lpstr>
      <vt:lpstr>Discussion</vt:lpstr>
      <vt:lpstr>Acknowledgements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Promoting Green Chemistry and Sustainability in Chemistry Courses </dc:title>
  <dc:creator>Sherer, Maureen</dc:creator>
  <cp:lastModifiedBy>Windows User</cp:lastModifiedBy>
  <cp:revision>36</cp:revision>
  <cp:lastPrinted>2015-01-07T22:03:48Z</cp:lastPrinted>
  <dcterms:created xsi:type="dcterms:W3CDTF">2015-01-06T19:42:10Z</dcterms:created>
  <dcterms:modified xsi:type="dcterms:W3CDTF">2015-01-07T22:17:03Z</dcterms:modified>
</cp:coreProperties>
</file>